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Rubik Spray Paint" charset="1" panose="00000000000000000000"/>
      <p:regular r:id="rId13"/>
    </p:embeddedFont>
    <p:embeddedFont>
      <p:font typeface="Lookpeach Font TH" charset="1" panose="02000503000000000000"/>
      <p:regular r:id="rId14"/>
    </p:embeddedFont>
    <p:embeddedFont>
      <p:font typeface="Arimo" charset="1" panose="020B0604020202020204"/>
      <p:regular r:id="rId15"/>
    </p:embeddedFont>
    <p:embeddedFont>
      <p:font typeface="Arimo Bold" charset="1" panose="020B0704020202020204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4.png" Type="http://schemas.openxmlformats.org/officeDocument/2006/relationships/image"/><Relationship Id="rId6" Target="../media/image7.png" Type="http://schemas.openxmlformats.org/officeDocument/2006/relationships/image"/><Relationship Id="rId7" Target="../media/image10.png" Type="http://schemas.openxmlformats.org/officeDocument/2006/relationships/image"/><Relationship Id="rId8" Target="../media/image3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4.png" Type="http://schemas.openxmlformats.org/officeDocument/2006/relationships/image"/><Relationship Id="rId6" Target="../media/image7.png" Type="http://schemas.openxmlformats.org/officeDocument/2006/relationships/image"/><Relationship Id="rId7" Target="../media/image10.png" Type="http://schemas.openxmlformats.org/officeDocument/2006/relationships/image"/><Relationship Id="rId8" Target="../media/image3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1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10.png" Type="http://schemas.openxmlformats.org/officeDocument/2006/relationships/image"/><Relationship Id="rId8" Target="../media/image3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10.png" Type="http://schemas.openxmlformats.org/officeDocument/2006/relationships/image"/><Relationship Id="rId7" Target="../media/image3.pn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1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99985" y="7151255"/>
            <a:ext cx="21378217" cy="11593050"/>
          </a:xfrm>
          <a:custGeom>
            <a:avLst/>
            <a:gdLst/>
            <a:ahLst/>
            <a:cxnLst/>
            <a:rect r="r" b="b" t="t" l="l"/>
            <a:pathLst>
              <a:path h="11593050" w="21378217">
                <a:moveTo>
                  <a:pt x="0" y="0"/>
                </a:moveTo>
                <a:lnTo>
                  <a:pt x="21378217" y="0"/>
                </a:lnTo>
                <a:lnTo>
                  <a:pt x="21378217" y="11593050"/>
                </a:lnTo>
                <a:lnTo>
                  <a:pt x="0" y="11593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370872" y="-876690"/>
            <a:ext cx="7967757" cy="10420640"/>
          </a:xfrm>
          <a:custGeom>
            <a:avLst/>
            <a:gdLst/>
            <a:ahLst/>
            <a:cxnLst/>
            <a:rect r="r" b="b" t="t" l="l"/>
            <a:pathLst>
              <a:path h="10420640" w="7967757">
                <a:moveTo>
                  <a:pt x="0" y="0"/>
                </a:moveTo>
                <a:lnTo>
                  <a:pt x="7967757" y="0"/>
                </a:lnTo>
                <a:lnTo>
                  <a:pt x="7967757" y="10420640"/>
                </a:lnTo>
                <a:lnTo>
                  <a:pt x="0" y="104206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148796" y="6745866"/>
            <a:ext cx="5940880" cy="3118962"/>
          </a:xfrm>
          <a:custGeom>
            <a:avLst/>
            <a:gdLst/>
            <a:ahLst/>
            <a:cxnLst/>
            <a:rect r="r" b="b" t="t" l="l"/>
            <a:pathLst>
              <a:path h="3118962" w="5940880">
                <a:moveTo>
                  <a:pt x="0" y="0"/>
                </a:moveTo>
                <a:lnTo>
                  <a:pt x="5940880" y="0"/>
                </a:lnTo>
                <a:lnTo>
                  <a:pt x="5940880" y="3118962"/>
                </a:lnTo>
                <a:lnTo>
                  <a:pt x="0" y="31189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27243" y="2631066"/>
            <a:ext cx="8110495" cy="8229600"/>
          </a:xfrm>
          <a:custGeom>
            <a:avLst/>
            <a:gdLst/>
            <a:ahLst/>
            <a:cxnLst/>
            <a:rect r="r" b="b" t="t" l="l"/>
            <a:pathLst>
              <a:path h="8229600" w="8110495">
                <a:moveTo>
                  <a:pt x="0" y="0"/>
                </a:moveTo>
                <a:lnTo>
                  <a:pt x="8110494" y="0"/>
                </a:lnTo>
                <a:lnTo>
                  <a:pt x="811049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149581" y="7411330"/>
            <a:ext cx="3940095" cy="3570711"/>
          </a:xfrm>
          <a:custGeom>
            <a:avLst/>
            <a:gdLst/>
            <a:ahLst/>
            <a:cxnLst/>
            <a:rect r="r" b="b" t="t" l="l"/>
            <a:pathLst>
              <a:path h="3570711" w="3940095">
                <a:moveTo>
                  <a:pt x="0" y="0"/>
                </a:moveTo>
                <a:lnTo>
                  <a:pt x="3940095" y="0"/>
                </a:lnTo>
                <a:lnTo>
                  <a:pt x="3940095" y="3570712"/>
                </a:lnTo>
                <a:lnTo>
                  <a:pt x="0" y="35707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86486" y="8489535"/>
            <a:ext cx="1684428" cy="2108830"/>
          </a:xfrm>
          <a:custGeom>
            <a:avLst/>
            <a:gdLst/>
            <a:ahLst/>
            <a:cxnLst/>
            <a:rect r="r" b="b" t="t" l="l"/>
            <a:pathLst>
              <a:path h="2108830" w="1684428">
                <a:moveTo>
                  <a:pt x="0" y="0"/>
                </a:moveTo>
                <a:lnTo>
                  <a:pt x="1684428" y="0"/>
                </a:lnTo>
                <a:lnTo>
                  <a:pt x="1684428" y="2108831"/>
                </a:lnTo>
                <a:lnTo>
                  <a:pt x="0" y="21088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434808" y="8489535"/>
            <a:ext cx="1684428" cy="2108830"/>
          </a:xfrm>
          <a:custGeom>
            <a:avLst/>
            <a:gdLst/>
            <a:ahLst/>
            <a:cxnLst/>
            <a:rect r="r" b="b" t="t" l="l"/>
            <a:pathLst>
              <a:path h="2108830" w="1684428">
                <a:moveTo>
                  <a:pt x="0" y="0"/>
                </a:moveTo>
                <a:lnTo>
                  <a:pt x="1684428" y="0"/>
                </a:lnTo>
                <a:lnTo>
                  <a:pt x="1684428" y="2108831"/>
                </a:lnTo>
                <a:lnTo>
                  <a:pt x="0" y="21088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601723" y="2230076"/>
            <a:ext cx="12048298" cy="2103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50"/>
              </a:lnSpc>
            </a:pPr>
            <a:r>
              <a:rPr lang="en-US" sz="16437">
                <a:solidFill>
                  <a:srgbClr val="714131"/>
                </a:solidFill>
                <a:latin typeface="Rubik Spray Paint"/>
                <a:ea typeface="Rubik Spray Paint"/>
                <a:cs typeface="Rubik Spray Paint"/>
                <a:sym typeface="Rubik Spray Paint"/>
              </a:rPr>
              <a:t>REVOLUSI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688180" y="4638430"/>
            <a:ext cx="11875384" cy="1581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690"/>
              </a:lnSpc>
              <a:spcBef>
                <a:spcPct val="0"/>
              </a:spcBef>
            </a:pPr>
            <a:r>
              <a:rPr lang="en-US" sz="12436">
                <a:solidFill>
                  <a:srgbClr val="714131"/>
                </a:solidFill>
                <a:latin typeface="Rubik Spray Paint"/>
                <a:ea typeface="Rubik Spray Paint"/>
                <a:cs typeface="Rubik Spray Paint"/>
                <a:sym typeface="Rubik Spray Paint"/>
              </a:rPr>
              <a:t>INDUSTRI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85377" y="8619409"/>
            <a:ext cx="7849431" cy="1245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1"/>
              </a:lnSpc>
            </a:pPr>
            <a:r>
              <a:rPr lang="en-US" sz="2379">
                <a:solidFill>
                  <a:srgbClr val="714131"/>
                </a:solidFill>
                <a:latin typeface="Lookpeach Font TH"/>
                <a:ea typeface="Lookpeach Font TH"/>
                <a:cs typeface="Lookpeach Font TH"/>
                <a:sym typeface="Lookpeach Font TH"/>
              </a:rPr>
              <a:t>By:</a:t>
            </a:r>
          </a:p>
          <a:p>
            <a:pPr algn="ctr">
              <a:lnSpc>
                <a:spcPts val="3331"/>
              </a:lnSpc>
            </a:pPr>
            <a:r>
              <a:rPr lang="en-US" sz="2379">
                <a:solidFill>
                  <a:srgbClr val="714131"/>
                </a:solidFill>
                <a:latin typeface="Lookpeach Font TH"/>
                <a:ea typeface="Lookpeach Font TH"/>
                <a:cs typeface="Lookpeach Font TH"/>
                <a:sym typeface="Lookpeach Font TH"/>
              </a:rPr>
              <a:t>Apriliani Ismawati</a:t>
            </a:r>
          </a:p>
          <a:p>
            <a:pPr algn="ctr">
              <a:lnSpc>
                <a:spcPts val="3331"/>
              </a:lnSpc>
              <a:spcBef>
                <a:spcPct val="0"/>
              </a:spcBef>
            </a:pPr>
            <a:r>
              <a:rPr lang="en-US" sz="2379">
                <a:solidFill>
                  <a:srgbClr val="714131"/>
                </a:solidFill>
                <a:latin typeface="Lookpeach Font TH"/>
                <a:ea typeface="Lookpeach Font TH"/>
                <a:cs typeface="Lookpeach Font TH"/>
                <a:sym typeface="Lookpeach Font TH"/>
              </a:rPr>
              <a:t>Syifa Fauziah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3570" b="-2114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33661" y="8335842"/>
            <a:ext cx="21378217" cy="11593050"/>
          </a:xfrm>
          <a:custGeom>
            <a:avLst/>
            <a:gdLst/>
            <a:ahLst/>
            <a:cxnLst/>
            <a:rect r="r" b="b" t="t" l="l"/>
            <a:pathLst>
              <a:path h="11593050" w="21378217">
                <a:moveTo>
                  <a:pt x="0" y="0"/>
                </a:moveTo>
                <a:lnTo>
                  <a:pt x="21378216" y="0"/>
                </a:lnTo>
                <a:lnTo>
                  <a:pt x="21378216" y="11593050"/>
                </a:lnTo>
                <a:lnTo>
                  <a:pt x="0" y="11593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19866" y="7512912"/>
            <a:ext cx="5940880" cy="3118962"/>
          </a:xfrm>
          <a:custGeom>
            <a:avLst/>
            <a:gdLst/>
            <a:ahLst/>
            <a:cxnLst/>
            <a:rect r="r" b="b" t="t" l="l"/>
            <a:pathLst>
              <a:path h="3118962" w="5940880">
                <a:moveTo>
                  <a:pt x="0" y="0"/>
                </a:moveTo>
                <a:lnTo>
                  <a:pt x="5940880" y="0"/>
                </a:lnTo>
                <a:lnTo>
                  <a:pt x="5940880" y="3118962"/>
                </a:lnTo>
                <a:lnTo>
                  <a:pt x="0" y="31189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0919" y="8178376"/>
            <a:ext cx="3940095" cy="3570711"/>
          </a:xfrm>
          <a:custGeom>
            <a:avLst/>
            <a:gdLst/>
            <a:ahLst/>
            <a:cxnLst/>
            <a:rect r="r" b="b" t="t" l="l"/>
            <a:pathLst>
              <a:path h="3570711" w="3940095">
                <a:moveTo>
                  <a:pt x="0" y="0"/>
                </a:moveTo>
                <a:lnTo>
                  <a:pt x="3940095" y="0"/>
                </a:lnTo>
                <a:lnTo>
                  <a:pt x="3940095" y="3570712"/>
                </a:lnTo>
                <a:lnTo>
                  <a:pt x="0" y="35707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6380" y="8687466"/>
            <a:ext cx="1684428" cy="2108830"/>
          </a:xfrm>
          <a:custGeom>
            <a:avLst/>
            <a:gdLst/>
            <a:ahLst/>
            <a:cxnLst/>
            <a:rect r="r" b="b" t="t" l="l"/>
            <a:pathLst>
              <a:path h="2108830" w="1684428">
                <a:moveTo>
                  <a:pt x="0" y="0"/>
                </a:moveTo>
                <a:lnTo>
                  <a:pt x="1684429" y="0"/>
                </a:lnTo>
                <a:lnTo>
                  <a:pt x="1684429" y="2108831"/>
                </a:lnTo>
                <a:lnTo>
                  <a:pt x="0" y="21088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204460" y="7109172"/>
            <a:ext cx="3940095" cy="3570711"/>
          </a:xfrm>
          <a:custGeom>
            <a:avLst/>
            <a:gdLst/>
            <a:ahLst/>
            <a:cxnLst/>
            <a:rect r="r" b="b" t="t" l="l"/>
            <a:pathLst>
              <a:path h="3570711" w="3940095">
                <a:moveTo>
                  <a:pt x="0" y="0"/>
                </a:moveTo>
                <a:lnTo>
                  <a:pt x="3940095" y="0"/>
                </a:lnTo>
                <a:lnTo>
                  <a:pt x="3940095" y="3570712"/>
                </a:lnTo>
                <a:lnTo>
                  <a:pt x="0" y="35707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674859" y="8335842"/>
            <a:ext cx="1684428" cy="2108830"/>
          </a:xfrm>
          <a:custGeom>
            <a:avLst/>
            <a:gdLst/>
            <a:ahLst/>
            <a:cxnLst/>
            <a:rect r="r" b="b" t="t" l="l"/>
            <a:pathLst>
              <a:path h="2108830" w="1684428">
                <a:moveTo>
                  <a:pt x="0" y="0"/>
                </a:moveTo>
                <a:lnTo>
                  <a:pt x="1684429" y="0"/>
                </a:lnTo>
                <a:lnTo>
                  <a:pt x="1684429" y="2108830"/>
                </a:lnTo>
                <a:lnTo>
                  <a:pt x="0" y="21088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015062" y="2800985"/>
            <a:ext cx="1984744" cy="472730"/>
          </a:xfrm>
          <a:custGeom>
            <a:avLst/>
            <a:gdLst/>
            <a:ahLst/>
            <a:cxnLst/>
            <a:rect r="r" b="b" t="t" l="l"/>
            <a:pathLst>
              <a:path h="472730" w="1984744">
                <a:moveTo>
                  <a:pt x="0" y="0"/>
                </a:moveTo>
                <a:lnTo>
                  <a:pt x="1984744" y="0"/>
                </a:lnTo>
                <a:lnTo>
                  <a:pt x="1984744" y="472731"/>
                </a:lnTo>
                <a:lnTo>
                  <a:pt x="0" y="4727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9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37634" b="-164762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217052" y="1401594"/>
            <a:ext cx="1144772" cy="272664"/>
          </a:xfrm>
          <a:custGeom>
            <a:avLst/>
            <a:gdLst/>
            <a:ahLst/>
            <a:cxnLst/>
            <a:rect r="r" b="b" t="t" l="l"/>
            <a:pathLst>
              <a:path h="272664" w="1144772">
                <a:moveTo>
                  <a:pt x="0" y="0"/>
                </a:moveTo>
                <a:lnTo>
                  <a:pt x="1144772" y="0"/>
                </a:lnTo>
                <a:lnTo>
                  <a:pt x="1144772" y="272664"/>
                </a:lnTo>
                <a:lnTo>
                  <a:pt x="0" y="2726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9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37634" b="-164762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477335" y="1575689"/>
            <a:ext cx="799808" cy="190500"/>
          </a:xfrm>
          <a:custGeom>
            <a:avLst/>
            <a:gdLst/>
            <a:ahLst/>
            <a:cxnLst/>
            <a:rect r="r" b="b" t="t" l="l"/>
            <a:pathLst>
              <a:path h="190500" w="799808">
                <a:moveTo>
                  <a:pt x="0" y="0"/>
                </a:moveTo>
                <a:lnTo>
                  <a:pt x="799809" y="0"/>
                </a:lnTo>
                <a:lnTo>
                  <a:pt x="799809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9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37634" b="-164762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850343" y="756036"/>
            <a:ext cx="1144772" cy="272664"/>
          </a:xfrm>
          <a:custGeom>
            <a:avLst/>
            <a:gdLst/>
            <a:ahLst/>
            <a:cxnLst/>
            <a:rect r="r" b="b" t="t" l="l"/>
            <a:pathLst>
              <a:path h="272664" w="1144772">
                <a:moveTo>
                  <a:pt x="0" y="0"/>
                </a:moveTo>
                <a:lnTo>
                  <a:pt x="1144772" y="0"/>
                </a:lnTo>
                <a:lnTo>
                  <a:pt x="1144772" y="272664"/>
                </a:lnTo>
                <a:lnTo>
                  <a:pt x="0" y="2726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9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37634" b="-164762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08360" y="1028700"/>
            <a:ext cx="1984744" cy="472730"/>
          </a:xfrm>
          <a:custGeom>
            <a:avLst/>
            <a:gdLst/>
            <a:ahLst/>
            <a:cxnLst/>
            <a:rect r="r" b="b" t="t" l="l"/>
            <a:pathLst>
              <a:path h="472730" w="1984744">
                <a:moveTo>
                  <a:pt x="0" y="0"/>
                </a:moveTo>
                <a:lnTo>
                  <a:pt x="1984744" y="0"/>
                </a:lnTo>
                <a:lnTo>
                  <a:pt x="1984744" y="472730"/>
                </a:lnTo>
                <a:lnTo>
                  <a:pt x="0" y="4727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9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37634" b="-164762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66146" y="1537926"/>
            <a:ext cx="1344897" cy="320330"/>
          </a:xfrm>
          <a:custGeom>
            <a:avLst/>
            <a:gdLst/>
            <a:ahLst/>
            <a:cxnLst/>
            <a:rect r="r" b="b" t="t" l="l"/>
            <a:pathLst>
              <a:path h="320330" w="1344897">
                <a:moveTo>
                  <a:pt x="0" y="0"/>
                </a:moveTo>
                <a:lnTo>
                  <a:pt x="1344897" y="0"/>
                </a:lnTo>
                <a:lnTo>
                  <a:pt x="1344897" y="320330"/>
                </a:lnTo>
                <a:lnTo>
                  <a:pt x="0" y="3203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9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37634" b="-164762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443291" y="2045119"/>
            <a:ext cx="799808" cy="190500"/>
          </a:xfrm>
          <a:custGeom>
            <a:avLst/>
            <a:gdLst/>
            <a:ahLst/>
            <a:cxnLst/>
            <a:rect r="r" b="b" t="t" l="l"/>
            <a:pathLst>
              <a:path h="190500" w="799808">
                <a:moveTo>
                  <a:pt x="0" y="0"/>
                </a:moveTo>
                <a:lnTo>
                  <a:pt x="799808" y="0"/>
                </a:lnTo>
                <a:lnTo>
                  <a:pt x="799808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9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37634" b="-164762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5276" y="1651889"/>
            <a:ext cx="15179184" cy="158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58"/>
              </a:lnSpc>
            </a:pPr>
            <a:r>
              <a:rPr lang="en-US" sz="9184">
                <a:solidFill>
                  <a:srgbClr val="714131"/>
                </a:solidFill>
                <a:latin typeface="Rubik Spray Paint"/>
                <a:ea typeface="Rubik Spray Paint"/>
                <a:cs typeface="Rubik Spray Paint"/>
                <a:sym typeface="Rubik Spray Paint"/>
              </a:rPr>
              <a:t>PENGERTIAN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906134" y="4030345"/>
            <a:ext cx="12748062" cy="2295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1"/>
              </a:lnSpc>
              <a:spcBef>
                <a:spcPct val="0"/>
              </a:spcBef>
            </a:pPr>
            <a:r>
              <a:rPr lang="en-US" sz="3301">
                <a:solidFill>
                  <a:srgbClr val="714131"/>
                </a:solidFill>
                <a:latin typeface="Lookpeach Font TH"/>
                <a:ea typeface="Lookpeach Font TH"/>
                <a:cs typeface="Lookpeach Font TH"/>
                <a:sym typeface="Lookpeach Font TH"/>
              </a:rPr>
              <a:t>Revolusi Industri adalah proses perubahan besar-besaran di bidang teknologi, produksi, dan sosial-ekonomi ketika penggunaan mesin menggantikan tenaga manusia, sehingga cara kerja manusia berubah secara drastis.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3570" b="-2114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88287" y="2568809"/>
            <a:ext cx="15096922" cy="7007536"/>
            <a:chOff x="0" y="0"/>
            <a:chExt cx="3976144" cy="184560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76144" cy="1845606"/>
            </a:xfrm>
            <a:custGeom>
              <a:avLst/>
              <a:gdLst/>
              <a:ahLst/>
              <a:cxnLst/>
              <a:rect r="r" b="b" t="t" l="l"/>
              <a:pathLst>
                <a:path h="1845606" w="3976144">
                  <a:moveTo>
                    <a:pt x="26154" y="0"/>
                  </a:moveTo>
                  <a:lnTo>
                    <a:pt x="3949991" y="0"/>
                  </a:lnTo>
                  <a:cubicBezTo>
                    <a:pt x="3956927" y="0"/>
                    <a:pt x="3963579" y="2755"/>
                    <a:pt x="3968484" y="7660"/>
                  </a:cubicBezTo>
                  <a:cubicBezTo>
                    <a:pt x="3973389" y="12565"/>
                    <a:pt x="3976144" y="19217"/>
                    <a:pt x="3976144" y="26154"/>
                  </a:cubicBezTo>
                  <a:lnTo>
                    <a:pt x="3976144" y="1819453"/>
                  </a:lnTo>
                  <a:cubicBezTo>
                    <a:pt x="3976144" y="1826389"/>
                    <a:pt x="3973389" y="1833041"/>
                    <a:pt x="3968484" y="1837946"/>
                  </a:cubicBezTo>
                  <a:cubicBezTo>
                    <a:pt x="3963579" y="1842851"/>
                    <a:pt x="3956927" y="1845606"/>
                    <a:pt x="3949991" y="1845606"/>
                  </a:cubicBezTo>
                  <a:lnTo>
                    <a:pt x="26154" y="1845606"/>
                  </a:lnTo>
                  <a:cubicBezTo>
                    <a:pt x="19217" y="1845606"/>
                    <a:pt x="12565" y="1842851"/>
                    <a:pt x="7660" y="1837946"/>
                  </a:cubicBezTo>
                  <a:cubicBezTo>
                    <a:pt x="2755" y="1833041"/>
                    <a:pt x="0" y="1826389"/>
                    <a:pt x="0" y="1819453"/>
                  </a:cubicBezTo>
                  <a:lnTo>
                    <a:pt x="0" y="26154"/>
                  </a:lnTo>
                  <a:cubicBezTo>
                    <a:pt x="0" y="19217"/>
                    <a:pt x="2755" y="12565"/>
                    <a:pt x="7660" y="7660"/>
                  </a:cubicBezTo>
                  <a:cubicBezTo>
                    <a:pt x="12565" y="2755"/>
                    <a:pt x="19217" y="0"/>
                    <a:pt x="2615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232649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976144" cy="1893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985647" y="7721703"/>
            <a:ext cx="21378217" cy="11593050"/>
          </a:xfrm>
          <a:custGeom>
            <a:avLst/>
            <a:gdLst/>
            <a:ahLst/>
            <a:cxnLst/>
            <a:rect r="r" b="b" t="t" l="l"/>
            <a:pathLst>
              <a:path h="11593050" w="21378217">
                <a:moveTo>
                  <a:pt x="0" y="0"/>
                </a:moveTo>
                <a:lnTo>
                  <a:pt x="21378216" y="0"/>
                </a:lnTo>
                <a:lnTo>
                  <a:pt x="21378216" y="11593050"/>
                </a:lnTo>
                <a:lnTo>
                  <a:pt x="0" y="11593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413031" y="6917879"/>
            <a:ext cx="3940095" cy="3570711"/>
          </a:xfrm>
          <a:custGeom>
            <a:avLst/>
            <a:gdLst/>
            <a:ahLst/>
            <a:cxnLst/>
            <a:rect r="r" b="b" t="t" l="l"/>
            <a:pathLst>
              <a:path h="3570711" w="3940095">
                <a:moveTo>
                  <a:pt x="0" y="0"/>
                </a:moveTo>
                <a:lnTo>
                  <a:pt x="3940095" y="0"/>
                </a:lnTo>
                <a:lnTo>
                  <a:pt x="3940095" y="3570712"/>
                </a:lnTo>
                <a:lnTo>
                  <a:pt x="0" y="35707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836177" y="7369629"/>
            <a:ext cx="5940880" cy="3118962"/>
          </a:xfrm>
          <a:custGeom>
            <a:avLst/>
            <a:gdLst/>
            <a:ahLst/>
            <a:cxnLst/>
            <a:rect r="r" b="b" t="t" l="l"/>
            <a:pathLst>
              <a:path h="3118962" w="5940880">
                <a:moveTo>
                  <a:pt x="0" y="0"/>
                </a:moveTo>
                <a:lnTo>
                  <a:pt x="5940880" y="0"/>
                </a:lnTo>
                <a:lnTo>
                  <a:pt x="5940880" y="3118962"/>
                </a:lnTo>
                <a:lnTo>
                  <a:pt x="0" y="31189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27064" y="8379760"/>
            <a:ext cx="1684428" cy="2108830"/>
          </a:xfrm>
          <a:custGeom>
            <a:avLst/>
            <a:gdLst/>
            <a:ahLst/>
            <a:cxnLst/>
            <a:rect r="r" b="b" t="t" l="l"/>
            <a:pathLst>
              <a:path h="2108830" w="1684428">
                <a:moveTo>
                  <a:pt x="0" y="0"/>
                </a:moveTo>
                <a:lnTo>
                  <a:pt x="1684428" y="0"/>
                </a:lnTo>
                <a:lnTo>
                  <a:pt x="1684428" y="2108831"/>
                </a:lnTo>
                <a:lnTo>
                  <a:pt x="0" y="21088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662082" y="8447899"/>
            <a:ext cx="1210133" cy="1060379"/>
          </a:xfrm>
          <a:custGeom>
            <a:avLst/>
            <a:gdLst/>
            <a:ahLst/>
            <a:cxnLst/>
            <a:rect r="r" b="b" t="t" l="l"/>
            <a:pathLst>
              <a:path h="1060379" w="1210133">
                <a:moveTo>
                  <a:pt x="0" y="0"/>
                </a:moveTo>
                <a:lnTo>
                  <a:pt x="1210134" y="0"/>
                </a:lnTo>
                <a:lnTo>
                  <a:pt x="1210134" y="1060379"/>
                </a:lnTo>
                <a:lnTo>
                  <a:pt x="0" y="10603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2775413" y="-718999"/>
            <a:ext cx="6295644" cy="7583452"/>
          </a:xfrm>
          <a:custGeom>
            <a:avLst/>
            <a:gdLst/>
            <a:ahLst/>
            <a:cxnLst/>
            <a:rect r="r" b="b" t="t" l="l"/>
            <a:pathLst>
              <a:path h="7583452" w="6295644">
                <a:moveTo>
                  <a:pt x="0" y="0"/>
                </a:moveTo>
                <a:lnTo>
                  <a:pt x="6295644" y="0"/>
                </a:lnTo>
                <a:lnTo>
                  <a:pt x="6295644" y="7583452"/>
                </a:lnTo>
                <a:lnTo>
                  <a:pt x="0" y="75834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852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598121" y="2568809"/>
            <a:ext cx="1984744" cy="472730"/>
          </a:xfrm>
          <a:custGeom>
            <a:avLst/>
            <a:gdLst/>
            <a:ahLst/>
            <a:cxnLst/>
            <a:rect r="r" b="b" t="t" l="l"/>
            <a:pathLst>
              <a:path h="472730" w="1984744">
                <a:moveTo>
                  <a:pt x="0" y="0"/>
                </a:moveTo>
                <a:lnTo>
                  <a:pt x="1984744" y="0"/>
                </a:lnTo>
                <a:lnTo>
                  <a:pt x="1984744" y="472730"/>
                </a:lnTo>
                <a:lnTo>
                  <a:pt x="0" y="4727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49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-37634" b="-164762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234231" y="649668"/>
            <a:ext cx="1144772" cy="272664"/>
          </a:xfrm>
          <a:custGeom>
            <a:avLst/>
            <a:gdLst/>
            <a:ahLst/>
            <a:cxnLst/>
            <a:rect r="r" b="b" t="t" l="l"/>
            <a:pathLst>
              <a:path h="272664" w="1144772">
                <a:moveTo>
                  <a:pt x="0" y="0"/>
                </a:moveTo>
                <a:lnTo>
                  <a:pt x="1144772" y="0"/>
                </a:lnTo>
                <a:lnTo>
                  <a:pt x="1144772" y="272664"/>
                </a:lnTo>
                <a:lnTo>
                  <a:pt x="0" y="2726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49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-37634" b="-164762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439846" y="459168"/>
            <a:ext cx="11488712" cy="1585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58"/>
              </a:lnSpc>
            </a:pPr>
            <a:r>
              <a:rPr lang="en-US" sz="9184">
                <a:solidFill>
                  <a:srgbClr val="714131"/>
                </a:solidFill>
                <a:latin typeface="Rubik Spray Paint"/>
                <a:ea typeface="Rubik Spray Paint"/>
                <a:cs typeface="Rubik Spray Paint"/>
                <a:sym typeface="Rubik Spray Paint"/>
              </a:rPr>
              <a:t>LATAR BELAKANG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211492" y="3291288"/>
            <a:ext cx="13595124" cy="13119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16"/>
              </a:lnSpc>
              <a:spcBef>
                <a:spcPct val="0"/>
              </a:spcBef>
            </a:pPr>
            <a:r>
              <a:rPr lang="en-US" sz="3226">
                <a:solidFill>
                  <a:srgbClr val="714131"/>
                </a:solidFill>
                <a:latin typeface="Arimo"/>
                <a:ea typeface="Arimo"/>
                <a:cs typeface="Arimo"/>
                <a:sym typeface="Arimo"/>
              </a:rPr>
              <a:t>Beb</a:t>
            </a:r>
            <a:r>
              <a:rPr lang="en-US" sz="3226">
                <a:solidFill>
                  <a:srgbClr val="714131"/>
                </a:solidFill>
                <a:latin typeface="Arimo"/>
                <a:ea typeface="Arimo"/>
                <a:cs typeface="Arimo"/>
                <a:sym typeface="Arimo"/>
              </a:rPr>
              <a:t>erapa faktor penyebabnya:</a:t>
            </a:r>
          </a:p>
          <a:p>
            <a:pPr algn="just" marL="696584" indent="-348292" lvl="1">
              <a:lnSpc>
                <a:spcPts val="4516"/>
              </a:lnSpc>
              <a:spcBef>
                <a:spcPct val="0"/>
              </a:spcBef>
              <a:buFont typeface="Arial"/>
              <a:buChar char="•"/>
            </a:pPr>
            <a:r>
              <a:rPr lang="en-US" sz="3226">
                <a:solidFill>
                  <a:srgbClr val="714131"/>
                </a:solidFill>
                <a:latin typeface="Arimo"/>
                <a:ea typeface="Arimo"/>
                <a:cs typeface="Arimo"/>
                <a:sym typeface="Arimo"/>
              </a:rPr>
              <a:t>Munculnya penemuan mesin baru, seperti mesin uap oleh James Watt.</a:t>
            </a:r>
          </a:p>
          <a:p>
            <a:pPr algn="just" marL="696584" indent="-348292" lvl="1">
              <a:lnSpc>
                <a:spcPts val="4516"/>
              </a:lnSpc>
              <a:spcBef>
                <a:spcPct val="0"/>
              </a:spcBef>
              <a:buFont typeface="Arial"/>
              <a:buChar char="•"/>
            </a:pPr>
            <a:r>
              <a:rPr lang="en-US" sz="3226">
                <a:solidFill>
                  <a:srgbClr val="714131"/>
                </a:solidFill>
                <a:latin typeface="Arimo"/>
                <a:ea typeface="Arimo"/>
                <a:cs typeface="Arimo"/>
                <a:sym typeface="Arimo"/>
              </a:rPr>
              <a:t>Pertumbuhan penduduk yang menambah kebutuhan barang.</a:t>
            </a:r>
          </a:p>
          <a:p>
            <a:pPr algn="just" marL="696584" indent="-348292" lvl="1">
              <a:lnSpc>
                <a:spcPts val="4516"/>
              </a:lnSpc>
              <a:spcBef>
                <a:spcPct val="0"/>
              </a:spcBef>
              <a:buFont typeface="Arial"/>
              <a:buChar char="•"/>
            </a:pPr>
            <a:r>
              <a:rPr lang="en-US" sz="3226">
                <a:solidFill>
                  <a:srgbClr val="714131"/>
                </a:solidFill>
                <a:latin typeface="Arimo"/>
                <a:ea typeface="Arimo"/>
                <a:cs typeface="Arimo"/>
                <a:sym typeface="Arimo"/>
              </a:rPr>
              <a:t>Ketersediaan bahan baku seperti batu bara dan besi.</a:t>
            </a:r>
          </a:p>
          <a:p>
            <a:pPr algn="just" marL="696584" indent="-348292" lvl="1">
              <a:lnSpc>
                <a:spcPts val="4516"/>
              </a:lnSpc>
              <a:spcBef>
                <a:spcPct val="0"/>
              </a:spcBef>
              <a:buFont typeface="Arial"/>
              <a:buChar char="•"/>
            </a:pPr>
            <a:r>
              <a:rPr lang="en-US" sz="3226">
                <a:solidFill>
                  <a:srgbClr val="714131"/>
                </a:solidFill>
                <a:latin typeface="Arimo"/>
                <a:ea typeface="Arimo"/>
                <a:cs typeface="Arimo"/>
                <a:sym typeface="Arimo"/>
              </a:rPr>
              <a:t>Modal besar dari hasil perdagangan dan kolonialisme.</a:t>
            </a:r>
          </a:p>
          <a:p>
            <a:pPr algn="just" marL="696584" indent="-348292" lvl="1">
              <a:lnSpc>
                <a:spcPts val="4516"/>
              </a:lnSpc>
              <a:spcBef>
                <a:spcPct val="0"/>
              </a:spcBef>
              <a:buFont typeface="Arial"/>
              <a:buChar char="•"/>
            </a:pPr>
            <a:r>
              <a:rPr lang="en-US" sz="3226">
                <a:solidFill>
                  <a:srgbClr val="714131"/>
                </a:solidFill>
                <a:latin typeface="Arimo"/>
                <a:ea typeface="Arimo"/>
                <a:cs typeface="Arimo"/>
                <a:sym typeface="Arimo"/>
              </a:rPr>
              <a:t>Perkembangan ilmu pengetahuan dan teknologi.</a:t>
            </a:r>
          </a:p>
          <a:p>
            <a:pPr algn="just">
              <a:lnSpc>
                <a:spcPts val="4516"/>
              </a:lnSpc>
              <a:spcBef>
                <a:spcPct val="0"/>
              </a:spcBef>
            </a:pPr>
          </a:p>
          <a:p>
            <a:pPr algn="just">
              <a:lnSpc>
                <a:spcPts val="4516"/>
              </a:lnSpc>
              <a:spcBef>
                <a:spcPct val="0"/>
              </a:spcBef>
            </a:pPr>
          </a:p>
          <a:p>
            <a:pPr algn="just">
              <a:lnSpc>
                <a:spcPts val="4516"/>
              </a:lnSpc>
              <a:spcBef>
                <a:spcPct val="0"/>
              </a:spcBef>
            </a:pPr>
          </a:p>
          <a:p>
            <a:pPr algn="just">
              <a:lnSpc>
                <a:spcPts val="4516"/>
              </a:lnSpc>
              <a:spcBef>
                <a:spcPct val="0"/>
              </a:spcBef>
            </a:pPr>
          </a:p>
          <a:p>
            <a:pPr algn="just">
              <a:lnSpc>
                <a:spcPts val="4516"/>
              </a:lnSpc>
              <a:spcBef>
                <a:spcPct val="0"/>
              </a:spcBef>
            </a:pPr>
          </a:p>
          <a:p>
            <a:pPr algn="just">
              <a:lnSpc>
                <a:spcPts val="4516"/>
              </a:lnSpc>
              <a:spcBef>
                <a:spcPct val="0"/>
              </a:spcBef>
            </a:pPr>
          </a:p>
          <a:p>
            <a:pPr algn="just">
              <a:lnSpc>
                <a:spcPts val="4516"/>
              </a:lnSpc>
              <a:spcBef>
                <a:spcPct val="0"/>
              </a:spcBef>
            </a:pPr>
          </a:p>
          <a:p>
            <a:pPr algn="just">
              <a:lnSpc>
                <a:spcPts val="4516"/>
              </a:lnSpc>
              <a:spcBef>
                <a:spcPct val="0"/>
              </a:spcBef>
            </a:pPr>
          </a:p>
          <a:p>
            <a:pPr algn="just">
              <a:lnSpc>
                <a:spcPts val="4516"/>
              </a:lnSpc>
              <a:spcBef>
                <a:spcPct val="0"/>
              </a:spcBef>
            </a:pPr>
          </a:p>
          <a:p>
            <a:pPr algn="just">
              <a:lnSpc>
                <a:spcPts val="4516"/>
              </a:lnSpc>
              <a:spcBef>
                <a:spcPct val="0"/>
              </a:spcBef>
            </a:pPr>
          </a:p>
          <a:p>
            <a:pPr algn="just">
              <a:lnSpc>
                <a:spcPts val="4516"/>
              </a:lnSpc>
              <a:spcBef>
                <a:spcPct val="0"/>
              </a:spcBef>
            </a:pPr>
          </a:p>
          <a:p>
            <a:pPr algn="just">
              <a:lnSpc>
                <a:spcPts val="4516"/>
              </a:lnSpc>
              <a:spcBef>
                <a:spcPct val="0"/>
              </a:spcBef>
            </a:pPr>
          </a:p>
          <a:p>
            <a:pPr algn="just">
              <a:lnSpc>
                <a:spcPts val="4516"/>
              </a:lnSpc>
              <a:spcBef>
                <a:spcPct val="0"/>
              </a:spcBef>
            </a:pPr>
          </a:p>
          <a:p>
            <a:pPr algn="just">
              <a:lnSpc>
                <a:spcPts val="4516"/>
              </a:lnSpc>
              <a:spcBef>
                <a:spcPct val="0"/>
              </a:spcBef>
            </a:pPr>
          </a:p>
          <a:p>
            <a:pPr algn="just">
              <a:lnSpc>
                <a:spcPts val="4516"/>
              </a:lnSpc>
              <a:spcBef>
                <a:spcPct val="0"/>
              </a:spcBef>
            </a:pPr>
          </a:p>
          <a:p>
            <a:pPr algn="just">
              <a:lnSpc>
                <a:spcPts val="4516"/>
              </a:lnSpc>
              <a:spcBef>
                <a:spcPct val="0"/>
              </a:spcBef>
            </a:pPr>
          </a:p>
          <a:p>
            <a:pPr algn="just">
              <a:lnSpc>
                <a:spcPts val="451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3570" b="-2114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24774" y="2813675"/>
            <a:ext cx="7227931" cy="7449550"/>
            <a:chOff x="0" y="0"/>
            <a:chExt cx="1903653" cy="19620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03653" cy="1962021"/>
            </a:xfrm>
            <a:custGeom>
              <a:avLst/>
              <a:gdLst/>
              <a:ahLst/>
              <a:cxnLst/>
              <a:rect r="r" b="b" t="t" l="l"/>
              <a:pathLst>
                <a:path h="1962021" w="1903653">
                  <a:moveTo>
                    <a:pt x="54627" y="0"/>
                  </a:moveTo>
                  <a:lnTo>
                    <a:pt x="1849026" y="0"/>
                  </a:lnTo>
                  <a:cubicBezTo>
                    <a:pt x="1863514" y="0"/>
                    <a:pt x="1877408" y="5755"/>
                    <a:pt x="1887653" y="16000"/>
                  </a:cubicBezTo>
                  <a:cubicBezTo>
                    <a:pt x="1897897" y="26244"/>
                    <a:pt x="1903653" y="40139"/>
                    <a:pt x="1903653" y="54627"/>
                  </a:cubicBezTo>
                  <a:lnTo>
                    <a:pt x="1903653" y="1907395"/>
                  </a:lnTo>
                  <a:cubicBezTo>
                    <a:pt x="1903653" y="1937564"/>
                    <a:pt x="1879195" y="1962021"/>
                    <a:pt x="1849026" y="1962021"/>
                  </a:cubicBezTo>
                  <a:lnTo>
                    <a:pt x="54627" y="1962021"/>
                  </a:lnTo>
                  <a:cubicBezTo>
                    <a:pt x="40139" y="1962021"/>
                    <a:pt x="26244" y="1956266"/>
                    <a:pt x="16000" y="1946022"/>
                  </a:cubicBezTo>
                  <a:cubicBezTo>
                    <a:pt x="5755" y="1935777"/>
                    <a:pt x="0" y="1921882"/>
                    <a:pt x="0" y="1907395"/>
                  </a:cubicBezTo>
                  <a:lnTo>
                    <a:pt x="0" y="54627"/>
                  </a:lnTo>
                  <a:cubicBezTo>
                    <a:pt x="0" y="40139"/>
                    <a:pt x="5755" y="26244"/>
                    <a:pt x="16000" y="16000"/>
                  </a:cubicBezTo>
                  <a:cubicBezTo>
                    <a:pt x="26244" y="5755"/>
                    <a:pt x="40139" y="0"/>
                    <a:pt x="54627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232649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903653" cy="20096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435295" y="2813675"/>
            <a:ext cx="7227931" cy="7473325"/>
            <a:chOff x="0" y="0"/>
            <a:chExt cx="1903653" cy="19682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03653" cy="1968283"/>
            </a:xfrm>
            <a:custGeom>
              <a:avLst/>
              <a:gdLst/>
              <a:ahLst/>
              <a:cxnLst/>
              <a:rect r="r" b="b" t="t" l="l"/>
              <a:pathLst>
                <a:path h="1968283" w="1903653">
                  <a:moveTo>
                    <a:pt x="54627" y="0"/>
                  </a:moveTo>
                  <a:lnTo>
                    <a:pt x="1849026" y="0"/>
                  </a:lnTo>
                  <a:cubicBezTo>
                    <a:pt x="1863514" y="0"/>
                    <a:pt x="1877408" y="5755"/>
                    <a:pt x="1887653" y="16000"/>
                  </a:cubicBezTo>
                  <a:cubicBezTo>
                    <a:pt x="1897897" y="26244"/>
                    <a:pt x="1903653" y="40139"/>
                    <a:pt x="1903653" y="54627"/>
                  </a:cubicBezTo>
                  <a:lnTo>
                    <a:pt x="1903653" y="1913656"/>
                  </a:lnTo>
                  <a:cubicBezTo>
                    <a:pt x="1903653" y="1928144"/>
                    <a:pt x="1897897" y="1942039"/>
                    <a:pt x="1887653" y="1952283"/>
                  </a:cubicBezTo>
                  <a:cubicBezTo>
                    <a:pt x="1877408" y="1962528"/>
                    <a:pt x="1863514" y="1968283"/>
                    <a:pt x="1849026" y="1968283"/>
                  </a:cubicBezTo>
                  <a:lnTo>
                    <a:pt x="54627" y="1968283"/>
                  </a:lnTo>
                  <a:cubicBezTo>
                    <a:pt x="40139" y="1968283"/>
                    <a:pt x="26244" y="1962528"/>
                    <a:pt x="16000" y="1952283"/>
                  </a:cubicBezTo>
                  <a:cubicBezTo>
                    <a:pt x="5755" y="1942039"/>
                    <a:pt x="0" y="1928144"/>
                    <a:pt x="0" y="1913656"/>
                  </a:cubicBezTo>
                  <a:lnTo>
                    <a:pt x="0" y="54627"/>
                  </a:lnTo>
                  <a:cubicBezTo>
                    <a:pt x="0" y="40139"/>
                    <a:pt x="5755" y="26244"/>
                    <a:pt x="16000" y="16000"/>
                  </a:cubicBezTo>
                  <a:cubicBezTo>
                    <a:pt x="26244" y="5755"/>
                    <a:pt x="40139" y="0"/>
                    <a:pt x="54627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232649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903653" cy="2015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985647" y="7721703"/>
            <a:ext cx="21378217" cy="11593050"/>
          </a:xfrm>
          <a:custGeom>
            <a:avLst/>
            <a:gdLst/>
            <a:ahLst/>
            <a:cxnLst/>
            <a:rect r="r" b="b" t="t" l="l"/>
            <a:pathLst>
              <a:path h="11593050" w="21378217">
                <a:moveTo>
                  <a:pt x="0" y="0"/>
                </a:moveTo>
                <a:lnTo>
                  <a:pt x="21378216" y="0"/>
                </a:lnTo>
                <a:lnTo>
                  <a:pt x="21378216" y="11593050"/>
                </a:lnTo>
                <a:lnTo>
                  <a:pt x="0" y="11593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840645" y="5936347"/>
            <a:ext cx="3940095" cy="3570711"/>
          </a:xfrm>
          <a:custGeom>
            <a:avLst/>
            <a:gdLst/>
            <a:ahLst/>
            <a:cxnLst/>
            <a:rect r="r" b="b" t="t" l="l"/>
            <a:pathLst>
              <a:path h="3570711" w="3940095">
                <a:moveTo>
                  <a:pt x="0" y="0"/>
                </a:moveTo>
                <a:lnTo>
                  <a:pt x="3940095" y="0"/>
                </a:lnTo>
                <a:lnTo>
                  <a:pt x="3940095" y="3570712"/>
                </a:lnTo>
                <a:lnTo>
                  <a:pt x="0" y="35707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702140" y="7559764"/>
            <a:ext cx="5940880" cy="3118962"/>
          </a:xfrm>
          <a:custGeom>
            <a:avLst/>
            <a:gdLst/>
            <a:ahLst/>
            <a:cxnLst/>
            <a:rect r="r" b="b" t="t" l="l"/>
            <a:pathLst>
              <a:path h="3118962" w="5940880">
                <a:moveTo>
                  <a:pt x="0" y="0"/>
                </a:moveTo>
                <a:lnTo>
                  <a:pt x="5940880" y="0"/>
                </a:lnTo>
                <a:lnTo>
                  <a:pt x="5940880" y="3118962"/>
                </a:lnTo>
                <a:lnTo>
                  <a:pt x="0" y="31189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682848" y="8203885"/>
            <a:ext cx="1684428" cy="2108830"/>
          </a:xfrm>
          <a:custGeom>
            <a:avLst/>
            <a:gdLst/>
            <a:ahLst/>
            <a:cxnLst/>
            <a:rect r="r" b="b" t="t" l="l"/>
            <a:pathLst>
              <a:path h="2108830" w="1684428">
                <a:moveTo>
                  <a:pt x="0" y="0"/>
                </a:moveTo>
                <a:lnTo>
                  <a:pt x="1684429" y="0"/>
                </a:lnTo>
                <a:lnTo>
                  <a:pt x="1684429" y="2108830"/>
                </a:lnTo>
                <a:lnTo>
                  <a:pt x="0" y="21088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574994" y="8154395"/>
            <a:ext cx="531525" cy="465749"/>
          </a:xfrm>
          <a:custGeom>
            <a:avLst/>
            <a:gdLst/>
            <a:ahLst/>
            <a:cxnLst/>
            <a:rect r="r" b="b" t="t" l="l"/>
            <a:pathLst>
              <a:path h="465749" w="531525">
                <a:moveTo>
                  <a:pt x="0" y="0"/>
                </a:moveTo>
                <a:lnTo>
                  <a:pt x="531525" y="0"/>
                </a:lnTo>
                <a:lnTo>
                  <a:pt x="531525" y="465749"/>
                </a:lnTo>
                <a:lnTo>
                  <a:pt x="0" y="4657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15804985" y="-400613"/>
            <a:ext cx="5844648" cy="7040202"/>
          </a:xfrm>
          <a:custGeom>
            <a:avLst/>
            <a:gdLst/>
            <a:ahLst/>
            <a:cxnLst/>
            <a:rect r="r" b="b" t="t" l="l"/>
            <a:pathLst>
              <a:path h="7040202" w="5844648">
                <a:moveTo>
                  <a:pt x="5844648" y="0"/>
                </a:moveTo>
                <a:lnTo>
                  <a:pt x="0" y="0"/>
                </a:lnTo>
                <a:lnTo>
                  <a:pt x="0" y="7040202"/>
                </a:lnTo>
                <a:lnTo>
                  <a:pt x="5844648" y="7040202"/>
                </a:lnTo>
                <a:lnTo>
                  <a:pt x="5844648" y="0"/>
                </a:lnTo>
                <a:close/>
              </a:path>
            </a:pathLst>
          </a:custGeom>
          <a:blipFill>
            <a:blip r:embed="rId8"/>
            <a:stretch>
              <a:fillRect l="0" t="0" r="0" b="-852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656170" y="26156"/>
            <a:ext cx="12094582" cy="2558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72"/>
              </a:lnSpc>
            </a:pPr>
            <a:r>
              <a:rPr lang="en-US" sz="7337">
                <a:solidFill>
                  <a:srgbClr val="714131"/>
                </a:solidFill>
                <a:latin typeface="Rubik Spray Paint"/>
                <a:ea typeface="Rubik Spray Paint"/>
                <a:cs typeface="Rubik Spray Paint"/>
                <a:sym typeface="Rubik Spray Paint"/>
              </a:rPr>
              <a:t>TAHAP-TAHAP REVOLUSI INDUSTRI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4417208" y="756036"/>
            <a:ext cx="1144772" cy="272664"/>
          </a:xfrm>
          <a:custGeom>
            <a:avLst/>
            <a:gdLst/>
            <a:ahLst/>
            <a:cxnLst/>
            <a:rect r="r" b="b" t="t" l="l"/>
            <a:pathLst>
              <a:path h="272664" w="1144772">
                <a:moveTo>
                  <a:pt x="0" y="0"/>
                </a:moveTo>
                <a:lnTo>
                  <a:pt x="1144772" y="0"/>
                </a:lnTo>
                <a:lnTo>
                  <a:pt x="1144772" y="272664"/>
                </a:lnTo>
                <a:lnTo>
                  <a:pt x="0" y="2726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49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-37634" b="-164762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54678" y="540782"/>
            <a:ext cx="1144772" cy="272664"/>
          </a:xfrm>
          <a:custGeom>
            <a:avLst/>
            <a:gdLst/>
            <a:ahLst/>
            <a:cxnLst/>
            <a:rect r="r" b="b" t="t" l="l"/>
            <a:pathLst>
              <a:path h="272664" w="1144772">
                <a:moveTo>
                  <a:pt x="0" y="0"/>
                </a:moveTo>
                <a:lnTo>
                  <a:pt x="1144772" y="0"/>
                </a:lnTo>
                <a:lnTo>
                  <a:pt x="1144772" y="272664"/>
                </a:lnTo>
                <a:lnTo>
                  <a:pt x="0" y="2726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49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-37634" b="-164762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993538" y="6639589"/>
            <a:ext cx="531525" cy="465749"/>
          </a:xfrm>
          <a:custGeom>
            <a:avLst/>
            <a:gdLst/>
            <a:ahLst/>
            <a:cxnLst/>
            <a:rect r="r" b="b" t="t" l="l"/>
            <a:pathLst>
              <a:path h="465749" w="531525">
                <a:moveTo>
                  <a:pt x="0" y="0"/>
                </a:moveTo>
                <a:lnTo>
                  <a:pt x="531524" y="0"/>
                </a:lnTo>
                <a:lnTo>
                  <a:pt x="531524" y="465749"/>
                </a:lnTo>
                <a:lnTo>
                  <a:pt x="0" y="4657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779523" y="8767107"/>
            <a:ext cx="1214015" cy="1519893"/>
          </a:xfrm>
          <a:custGeom>
            <a:avLst/>
            <a:gdLst/>
            <a:ahLst/>
            <a:cxnLst/>
            <a:rect r="r" b="b" t="t" l="l"/>
            <a:pathLst>
              <a:path h="1519893" w="1214015">
                <a:moveTo>
                  <a:pt x="0" y="0"/>
                </a:moveTo>
                <a:lnTo>
                  <a:pt x="1214015" y="0"/>
                </a:lnTo>
                <a:lnTo>
                  <a:pt x="1214015" y="1519893"/>
                </a:lnTo>
                <a:lnTo>
                  <a:pt x="0" y="15198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724819" y="3062338"/>
            <a:ext cx="7027842" cy="4468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7"/>
              </a:lnSpc>
              <a:spcBef>
                <a:spcPct val="0"/>
              </a:spcBef>
            </a:pPr>
            <a:r>
              <a:rPr lang="en-US" b="true" sz="2569">
                <a:solidFill>
                  <a:srgbClr val="714131"/>
                </a:solidFill>
                <a:latin typeface="Arimo Bold"/>
                <a:ea typeface="Arimo Bold"/>
                <a:cs typeface="Arimo Bold"/>
                <a:sym typeface="Arimo Bold"/>
              </a:rPr>
              <a:t>a. Revolusi Industri 1.0 (Akhir abad ke-18)</a:t>
            </a:r>
          </a:p>
          <a:p>
            <a:pPr algn="just">
              <a:lnSpc>
                <a:spcPts val="3597"/>
              </a:lnSpc>
              <a:spcBef>
                <a:spcPct val="0"/>
              </a:spcBef>
            </a:pPr>
            <a:r>
              <a:rPr lang="en-US" sz="2569">
                <a:solidFill>
                  <a:srgbClr val="714131"/>
                </a:solidFill>
                <a:latin typeface="Arimo"/>
                <a:ea typeface="Arimo"/>
                <a:cs typeface="Arimo"/>
                <a:sym typeface="Arimo"/>
              </a:rPr>
              <a:t>Ditandai dengan penemuan mesin uap.</a:t>
            </a:r>
          </a:p>
          <a:p>
            <a:pPr algn="just">
              <a:lnSpc>
                <a:spcPts val="3597"/>
              </a:lnSpc>
              <a:spcBef>
                <a:spcPct val="0"/>
              </a:spcBef>
            </a:pPr>
            <a:r>
              <a:rPr lang="en-US" sz="2569">
                <a:solidFill>
                  <a:srgbClr val="714131"/>
                </a:solidFill>
                <a:latin typeface="Arimo"/>
                <a:ea typeface="Arimo"/>
                <a:cs typeface="Arimo"/>
                <a:sym typeface="Arimo"/>
              </a:rPr>
              <a:t>Industrialisasi tekstil dan transportasi kereta uap.</a:t>
            </a:r>
          </a:p>
          <a:p>
            <a:pPr algn="just">
              <a:lnSpc>
                <a:spcPts val="3597"/>
              </a:lnSpc>
              <a:spcBef>
                <a:spcPct val="0"/>
              </a:spcBef>
            </a:pPr>
            <a:r>
              <a:rPr lang="en-US" sz="2569">
                <a:solidFill>
                  <a:srgbClr val="714131"/>
                </a:solidFill>
                <a:latin typeface="Arimo"/>
                <a:ea typeface="Arimo"/>
                <a:cs typeface="Arimo"/>
                <a:sym typeface="Arimo"/>
              </a:rPr>
              <a:t>Tenaga manusia mulai digantikan mesin sederhana.</a:t>
            </a:r>
          </a:p>
          <a:p>
            <a:pPr algn="just">
              <a:lnSpc>
                <a:spcPts val="3597"/>
              </a:lnSpc>
              <a:spcBef>
                <a:spcPct val="0"/>
              </a:spcBef>
            </a:pPr>
            <a:r>
              <a:rPr lang="en-US" b="true" sz="2569">
                <a:solidFill>
                  <a:srgbClr val="714131"/>
                </a:solidFill>
                <a:latin typeface="Arimo Bold"/>
                <a:ea typeface="Arimo Bold"/>
                <a:cs typeface="Arimo Bold"/>
                <a:sym typeface="Arimo Bold"/>
              </a:rPr>
              <a:t>b. Revolusi Industri 2.0 (Akhir abad ke-19)</a:t>
            </a:r>
          </a:p>
          <a:p>
            <a:pPr algn="just">
              <a:lnSpc>
                <a:spcPts val="3597"/>
              </a:lnSpc>
              <a:spcBef>
                <a:spcPct val="0"/>
              </a:spcBef>
            </a:pPr>
            <a:r>
              <a:rPr lang="en-US" sz="2569">
                <a:solidFill>
                  <a:srgbClr val="714131"/>
                </a:solidFill>
                <a:latin typeface="Arimo"/>
                <a:ea typeface="Arimo"/>
                <a:cs typeface="Arimo"/>
                <a:sym typeface="Arimo"/>
              </a:rPr>
              <a:t>Ditandai dengan listrik dan jalur produksi massal (assembly line).</a:t>
            </a:r>
          </a:p>
          <a:p>
            <a:pPr algn="just">
              <a:lnSpc>
                <a:spcPts val="3597"/>
              </a:lnSpc>
              <a:spcBef>
                <a:spcPct val="0"/>
              </a:spcBef>
            </a:pPr>
            <a:r>
              <a:rPr lang="en-US" sz="2569">
                <a:solidFill>
                  <a:srgbClr val="714131"/>
                </a:solidFill>
                <a:latin typeface="Arimo"/>
                <a:ea typeface="Arimo"/>
                <a:cs typeface="Arimo"/>
                <a:sym typeface="Arimo"/>
              </a:rPr>
              <a:t>Penemuan telepon, lampu, mobil.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573643" y="3052813"/>
            <a:ext cx="6951235" cy="4854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69"/>
              </a:lnSpc>
              <a:spcBef>
                <a:spcPct val="0"/>
              </a:spcBef>
            </a:pPr>
            <a:r>
              <a:rPr lang="en-US" b="true" sz="2764">
                <a:solidFill>
                  <a:srgbClr val="714131"/>
                </a:solidFill>
                <a:latin typeface="Arimo Bold"/>
                <a:ea typeface="Arimo Bold"/>
                <a:cs typeface="Arimo Bold"/>
                <a:sym typeface="Arimo Bold"/>
              </a:rPr>
              <a:t>c. Revolusi Industri 3.0 (1970-an)</a:t>
            </a:r>
          </a:p>
          <a:p>
            <a:pPr algn="just">
              <a:lnSpc>
                <a:spcPts val="3869"/>
              </a:lnSpc>
              <a:spcBef>
                <a:spcPct val="0"/>
              </a:spcBef>
            </a:pPr>
            <a:r>
              <a:rPr lang="en-US" sz="2764">
                <a:solidFill>
                  <a:srgbClr val="714131"/>
                </a:solidFill>
                <a:latin typeface="Arimo"/>
                <a:ea typeface="Arimo"/>
                <a:cs typeface="Arimo"/>
                <a:sym typeface="Arimo"/>
              </a:rPr>
              <a:t>Ditandai dengan komputer, elektronik, dan otomatisasi.</a:t>
            </a:r>
          </a:p>
          <a:p>
            <a:pPr algn="just">
              <a:lnSpc>
                <a:spcPts val="3869"/>
              </a:lnSpc>
              <a:spcBef>
                <a:spcPct val="0"/>
              </a:spcBef>
            </a:pPr>
            <a:r>
              <a:rPr lang="en-US" sz="2764">
                <a:solidFill>
                  <a:srgbClr val="714131"/>
                </a:solidFill>
                <a:latin typeface="Arimo"/>
                <a:ea typeface="Arimo"/>
                <a:cs typeface="Arimo"/>
                <a:sym typeface="Arimo"/>
              </a:rPr>
              <a:t>Penggunaan robot industri dan teknologi digital awal.</a:t>
            </a:r>
          </a:p>
          <a:p>
            <a:pPr algn="just">
              <a:lnSpc>
                <a:spcPts val="3869"/>
              </a:lnSpc>
              <a:spcBef>
                <a:spcPct val="0"/>
              </a:spcBef>
            </a:pPr>
            <a:r>
              <a:rPr lang="en-US" b="true" sz="2764">
                <a:solidFill>
                  <a:srgbClr val="714131"/>
                </a:solidFill>
                <a:latin typeface="Arimo Bold"/>
                <a:ea typeface="Arimo Bold"/>
                <a:cs typeface="Arimo Bold"/>
                <a:sym typeface="Arimo Bold"/>
              </a:rPr>
              <a:t>d. Revolusi Industri 4.0 (Sekarang)</a:t>
            </a:r>
          </a:p>
          <a:p>
            <a:pPr algn="just">
              <a:lnSpc>
                <a:spcPts val="3869"/>
              </a:lnSpc>
              <a:spcBef>
                <a:spcPct val="0"/>
              </a:spcBef>
            </a:pPr>
            <a:r>
              <a:rPr lang="en-US" sz="2764">
                <a:solidFill>
                  <a:srgbClr val="714131"/>
                </a:solidFill>
                <a:latin typeface="Arimo"/>
                <a:ea typeface="Arimo"/>
                <a:cs typeface="Arimo"/>
                <a:sym typeface="Arimo"/>
              </a:rPr>
              <a:t>Ditandai dengan internet, AI (kecerdasan buatan), big data, IoT, robot cerdas.</a:t>
            </a:r>
          </a:p>
          <a:p>
            <a:pPr algn="just">
              <a:lnSpc>
                <a:spcPts val="3869"/>
              </a:lnSpc>
              <a:spcBef>
                <a:spcPct val="0"/>
              </a:spcBef>
            </a:pPr>
            <a:r>
              <a:rPr lang="en-US" sz="2764">
                <a:solidFill>
                  <a:srgbClr val="714131"/>
                </a:solidFill>
                <a:latin typeface="Arimo"/>
                <a:ea typeface="Arimo"/>
                <a:cs typeface="Arimo"/>
                <a:sym typeface="Arimo"/>
              </a:rPr>
              <a:t>Semua sistem saling terhubung secara digital.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3570" b="-2114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95539" y="2568809"/>
            <a:ext cx="15096922" cy="7007536"/>
            <a:chOff x="0" y="0"/>
            <a:chExt cx="3976144" cy="184560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76144" cy="1845606"/>
            </a:xfrm>
            <a:custGeom>
              <a:avLst/>
              <a:gdLst/>
              <a:ahLst/>
              <a:cxnLst/>
              <a:rect r="r" b="b" t="t" l="l"/>
              <a:pathLst>
                <a:path h="1845606" w="3976144">
                  <a:moveTo>
                    <a:pt x="26154" y="0"/>
                  </a:moveTo>
                  <a:lnTo>
                    <a:pt x="3949991" y="0"/>
                  </a:lnTo>
                  <a:cubicBezTo>
                    <a:pt x="3956927" y="0"/>
                    <a:pt x="3963579" y="2755"/>
                    <a:pt x="3968484" y="7660"/>
                  </a:cubicBezTo>
                  <a:cubicBezTo>
                    <a:pt x="3973389" y="12565"/>
                    <a:pt x="3976144" y="19217"/>
                    <a:pt x="3976144" y="26154"/>
                  </a:cubicBezTo>
                  <a:lnTo>
                    <a:pt x="3976144" y="1819453"/>
                  </a:lnTo>
                  <a:cubicBezTo>
                    <a:pt x="3976144" y="1826389"/>
                    <a:pt x="3973389" y="1833041"/>
                    <a:pt x="3968484" y="1837946"/>
                  </a:cubicBezTo>
                  <a:cubicBezTo>
                    <a:pt x="3963579" y="1842851"/>
                    <a:pt x="3956927" y="1845606"/>
                    <a:pt x="3949991" y="1845606"/>
                  </a:cubicBezTo>
                  <a:lnTo>
                    <a:pt x="26154" y="1845606"/>
                  </a:lnTo>
                  <a:cubicBezTo>
                    <a:pt x="19217" y="1845606"/>
                    <a:pt x="12565" y="1842851"/>
                    <a:pt x="7660" y="1837946"/>
                  </a:cubicBezTo>
                  <a:cubicBezTo>
                    <a:pt x="2755" y="1833041"/>
                    <a:pt x="0" y="1826389"/>
                    <a:pt x="0" y="1819453"/>
                  </a:cubicBezTo>
                  <a:lnTo>
                    <a:pt x="0" y="26154"/>
                  </a:lnTo>
                  <a:cubicBezTo>
                    <a:pt x="0" y="19217"/>
                    <a:pt x="2755" y="12565"/>
                    <a:pt x="7660" y="7660"/>
                  </a:cubicBezTo>
                  <a:cubicBezTo>
                    <a:pt x="12565" y="2755"/>
                    <a:pt x="19217" y="0"/>
                    <a:pt x="2615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232649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976144" cy="1893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833203" y="7973054"/>
            <a:ext cx="21378217" cy="11593050"/>
          </a:xfrm>
          <a:custGeom>
            <a:avLst/>
            <a:gdLst/>
            <a:ahLst/>
            <a:cxnLst/>
            <a:rect r="r" b="b" t="t" l="l"/>
            <a:pathLst>
              <a:path h="11593050" w="21378217">
                <a:moveTo>
                  <a:pt x="0" y="0"/>
                </a:moveTo>
                <a:lnTo>
                  <a:pt x="21378217" y="0"/>
                </a:lnTo>
                <a:lnTo>
                  <a:pt x="21378217" y="11593050"/>
                </a:lnTo>
                <a:lnTo>
                  <a:pt x="0" y="11593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00203" y="5296582"/>
            <a:ext cx="5599306" cy="5417328"/>
          </a:xfrm>
          <a:custGeom>
            <a:avLst/>
            <a:gdLst/>
            <a:ahLst/>
            <a:cxnLst/>
            <a:rect r="r" b="b" t="t" l="l"/>
            <a:pathLst>
              <a:path h="5417328" w="5599306">
                <a:moveTo>
                  <a:pt x="0" y="0"/>
                </a:moveTo>
                <a:lnTo>
                  <a:pt x="5599306" y="0"/>
                </a:lnTo>
                <a:lnTo>
                  <a:pt x="5599306" y="5417329"/>
                </a:lnTo>
                <a:lnTo>
                  <a:pt x="0" y="54173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000785" y="8387269"/>
            <a:ext cx="2509301" cy="2274054"/>
          </a:xfrm>
          <a:custGeom>
            <a:avLst/>
            <a:gdLst/>
            <a:ahLst/>
            <a:cxnLst/>
            <a:rect r="r" b="b" t="t" l="l"/>
            <a:pathLst>
              <a:path h="2274054" w="2509301">
                <a:moveTo>
                  <a:pt x="0" y="0"/>
                </a:moveTo>
                <a:lnTo>
                  <a:pt x="2509301" y="0"/>
                </a:lnTo>
                <a:lnTo>
                  <a:pt x="2509301" y="2274054"/>
                </a:lnTo>
                <a:lnTo>
                  <a:pt x="0" y="22740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309109" y="8580819"/>
            <a:ext cx="1383352" cy="1731896"/>
          </a:xfrm>
          <a:custGeom>
            <a:avLst/>
            <a:gdLst/>
            <a:ahLst/>
            <a:cxnLst/>
            <a:rect r="r" b="b" t="t" l="l"/>
            <a:pathLst>
              <a:path h="1731896" w="1383352">
                <a:moveTo>
                  <a:pt x="0" y="0"/>
                </a:moveTo>
                <a:lnTo>
                  <a:pt x="1383352" y="0"/>
                </a:lnTo>
                <a:lnTo>
                  <a:pt x="1383352" y="1731896"/>
                </a:lnTo>
                <a:lnTo>
                  <a:pt x="0" y="17318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97175" y="4343279"/>
            <a:ext cx="531525" cy="465749"/>
          </a:xfrm>
          <a:custGeom>
            <a:avLst/>
            <a:gdLst/>
            <a:ahLst/>
            <a:cxnLst/>
            <a:rect r="r" b="b" t="t" l="l"/>
            <a:pathLst>
              <a:path h="465749" w="531525">
                <a:moveTo>
                  <a:pt x="0" y="0"/>
                </a:moveTo>
                <a:lnTo>
                  <a:pt x="531525" y="0"/>
                </a:lnTo>
                <a:lnTo>
                  <a:pt x="531525" y="465748"/>
                </a:lnTo>
                <a:lnTo>
                  <a:pt x="0" y="4657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5642956" y="-86648"/>
            <a:ext cx="6295644" cy="7583452"/>
          </a:xfrm>
          <a:custGeom>
            <a:avLst/>
            <a:gdLst/>
            <a:ahLst/>
            <a:cxnLst/>
            <a:rect r="r" b="b" t="t" l="l"/>
            <a:pathLst>
              <a:path h="7583452" w="6295644">
                <a:moveTo>
                  <a:pt x="6295644" y="0"/>
                </a:moveTo>
                <a:lnTo>
                  <a:pt x="0" y="0"/>
                </a:lnTo>
                <a:lnTo>
                  <a:pt x="0" y="7583452"/>
                </a:lnTo>
                <a:lnTo>
                  <a:pt x="6295644" y="7583452"/>
                </a:lnTo>
                <a:lnTo>
                  <a:pt x="6295644" y="0"/>
                </a:lnTo>
                <a:close/>
              </a:path>
            </a:pathLst>
          </a:custGeom>
          <a:blipFill>
            <a:blip r:embed="rId8"/>
            <a:stretch>
              <a:fillRect l="0" t="0" r="0" b="-852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24774" y="2112689"/>
            <a:ext cx="1984744" cy="472730"/>
          </a:xfrm>
          <a:custGeom>
            <a:avLst/>
            <a:gdLst/>
            <a:ahLst/>
            <a:cxnLst/>
            <a:rect r="r" b="b" t="t" l="l"/>
            <a:pathLst>
              <a:path h="472730" w="1984744">
                <a:moveTo>
                  <a:pt x="0" y="0"/>
                </a:moveTo>
                <a:lnTo>
                  <a:pt x="1984744" y="0"/>
                </a:lnTo>
                <a:lnTo>
                  <a:pt x="1984744" y="472731"/>
                </a:lnTo>
                <a:lnTo>
                  <a:pt x="0" y="4727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49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-37634" b="-164762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582865" y="1483742"/>
            <a:ext cx="1144772" cy="272664"/>
          </a:xfrm>
          <a:custGeom>
            <a:avLst/>
            <a:gdLst/>
            <a:ahLst/>
            <a:cxnLst/>
            <a:rect r="r" b="b" t="t" l="l"/>
            <a:pathLst>
              <a:path h="272664" w="1144772">
                <a:moveTo>
                  <a:pt x="0" y="0"/>
                </a:moveTo>
                <a:lnTo>
                  <a:pt x="1144772" y="0"/>
                </a:lnTo>
                <a:lnTo>
                  <a:pt x="1144772" y="272664"/>
                </a:lnTo>
                <a:lnTo>
                  <a:pt x="0" y="2726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49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-37634" b="-164762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809710" y="1293242"/>
            <a:ext cx="799808" cy="190500"/>
          </a:xfrm>
          <a:custGeom>
            <a:avLst/>
            <a:gdLst/>
            <a:ahLst/>
            <a:cxnLst/>
            <a:rect r="r" b="b" t="t" l="l"/>
            <a:pathLst>
              <a:path h="190500" w="799808">
                <a:moveTo>
                  <a:pt x="0" y="0"/>
                </a:moveTo>
                <a:lnTo>
                  <a:pt x="799808" y="0"/>
                </a:lnTo>
                <a:lnTo>
                  <a:pt x="799808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49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-37634" b="-164762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54678" y="540782"/>
            <a:ext cx="1144772" cy="272664"/>
          </a:xfrm>
          <a:custGeom>
            <a:avLst/>
            <a:gdLst/>
            <a:ahLst/>
            <a:cxnLst/>
            <a:rect r="r" b="b" t="t" l="l"/>
            <a:pathLst>
              <a:path h="272664" w="1144772">
                <a:moveTo>
                  <a:pt x="0" y="0"/>
                </a:moveTo>
                <a:lnTo>
                  <a:pt x="1144772" y="0"/>
                </a:lnTo>
                <a:lnTo>
                  <a:pt x="1144772" y="272664"/>
                </a:lnTo>
                <a:lnTo>
                  <a:pt x="0" y="2726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49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-37634" b="-164762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426699" y="7688646"/>
            <a:ext cx="531525" cy="465749"/>
          </a:xfrm>
          <a:custGeom>
            <a:avLst/>
            <a:gdLst/>
            <a:ahLst/>
            <a:cxnLst/>
            <a:rect r="r" b="b" t="t" l="l"/>
            <a:pathLst>
              <a:path h="465749" w="531525">
                <a:moveTo>
                  <a:pt x="0" y="0"/>
                </a:moveTo>
                <a:lnTo>
                  <a:pt x="531525" y="0"/>
                </a:lnTo>
                <a:lnTo>
                  <a:pt x="531525" y="465749"/>
                </a:lnTo>
                <a:lnTo>
                  <a:pt x="0" y="4657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780471" y="-92480"/>
            <a:ext cx="14150868" cy="2809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97"/>
              </a:lnSpc>
            </a:pPr>
            <a:r>
              <a:rPr lang="en-US" sz="8069">
                <a:solidFill>
                  <a:srgbClr val="714131"/>
                </a:solidFill>
                <a:latin typeface="Rubik Spray Paint"/>
                <a:ea typeface="Rubik Spray Paint"/>
                <a:cs typeface="Rubik Spray Paint"/>
                <a:sym typeface="Rubik Spray Paint"/>
              </a:rPr>
              <a:t>DAMPAK REVOLUSI INDUSTRI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809710" y="2819332"/>
            <a:ext cx="13191075" cy="5339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3"/>
              </a:lnSpc>
              <a:spcBef>
                <a:spcPct val="0"/>
              </a:spcBef>
            </a:pPr>
            <a:r>
              <a:rPr lang="en-US" b="true" sz="2773">
                <a:solidFill>
                  <a:srgbClr val="714131"/>
                </a:solidFill>
                <a:latin typeface="Arimo Bold"/>
                <a:ea typeface="Arimo Bold"/>
                <a:cs typeface="Arimo Bold"/>
                <a:sym typeface="Arimo Bold"/>
              </a:rPr>
              <a:t>a. Dampak Positif</a:t>
            </a:r>
          </a:p>
          <a:p>
            <a:pPr algn="ctr">
              <a:lnSpc>
                <a:spcPts val="3883"/>
              </a:lnSpc>
              <a:spcBef>
                <a:spcPct val="0"/>
              </a:spcBef>
            </a:pPr>
            <a:r>
              <a:rPr lang="en-US" sz="2773">
                <a:solidFill>
                  <a:srgbClr val="714131"/>
                </a:solidFill>
                <a:latin typeface="Arimo"/>
                <a:ea typeface="Arimo"/>
                <a:cs typeface="Arimo"/>
                <a:sym typeface="Arimo"/>
              </a:rPr>
              <a:t>Produksi barang meningkat.</a:t>
            </a:r>
          </a:p>
          <a:p>
            <a:pPr algn="ctr">
              <a:lnSpc>
                <a:spcPts val="3883"/>
              </a:lnSpc>
              <a:spcBef>
                <a:spcPct val="0"/>
              </a:spcBef>
            </a:pPr>
            <a:r>
              <a:rPr lang="en-US" sz="2773">
                <a:solidFill>
                  <a:srgbClr val="714131"/>
                </a:solidFill>
                <a:latin typeface="Arimo"/>
                <a:ea typeface="Arimo"/>
                <a:cs typeface="Arimo"/>
                <a:sym typeface="Arimo"/>
              </a:rPr>
              <a:t>Barang menjadi lebih murah.</a:t>
            </a:r>
          </a:p>
          <a:p>
            <a:pPr algn="ctr">
              <a:lnSpc>
                <a:spcPts val="3883"/>
              </a:lnSpc>
              <a:spcBef>
                <a:spcPct val="0"/>
              </a:spcBef>
            </a:pPr>
            <a:r>
              <a:rPr lang="en-US" sz="2773">
                <a:solidFill>
                  <a:srgbClr val="714131"/>
                </a:solidFill>
                <a:latin typeface="Arimo"/>
                <a:ea typeface="Arimo"/>
                <a:cs typeface="Arimo"/>
                <a:sym typeface="Arimo"/>
              </a:rPr>
              <a:t>Kemajuan teknologi dan pengetahuan.</a:t>
            </a:r>
          </a:p>
          <a:p>
            <a:pPr algn="ctr">
              <a:lnSpc>
                <a:spcPts val="3883"/>
              </a:lnSpc>
              <a:spcBef>
                <a:spcPct val="0"/>
              </a:spcBef>
            </a:pPr>
            <a:r>
              <a:rPr lang="en-US" sz="2773">
                <a:solidFill>
                  <a:srgbClr val="714131"/>
                </a:solidFill>
                <a:latin typeface="Arimo"/>
                <a:ea typeface="Arimo"/>
                <a:cs typeface="Arimo"/>
                <a:sym typeface="Arimo"/>
              </a:rPr>
              <a:t>Perkembangan transportasi dan komunikasi.</a:t>
            </a:r>
          </a:p>
          <a:p>
            <a:pPr algn="ctr">
              <a:lnSpc>
                <a:spcPts val="3883"/>
              </a:lnSpc>
              <a:spcBef>
                <a:spcPct val="0"/>
              </a:spcBef>
            </a:pPr>
            <a:r>
              <a:rPr lang="en-US" sz="2773">
                <a:solidFill>
                  <a:srgbClr val="714131"/>
                </a:solidFill>
                <a:latin typeface="Arimo"/>
                <a:ea typeface="Arimo"/>
                <a:cs typeface="Arimo"/>
                <a:sym typeface="Arimo"/>
              </a:rPr>
              <a:t>Munculnya lapangan kerja baru (teknologi &amp; industri).</a:t>
            </a:r>
          </a:p>
          <a:p>
            <a:pPr algn="ctr">
              <a:lnSpc>
                <a:spcPts val="3883"/>
              </a:lnSpc>
              <a:spcBef>
                <a:spcPct val="0"/>
              </a:spcBef>
            </a:pPr>
            <a:r>
              <a:rPr lang="en-US" b="true" sz="2773">
                <a:solidFill>
                  <a:srgbClr val="714131"/>
                </a:solidFill>
                <a:latin typeface="Arimo Bold"/>
                <a:ea typeface="Arimo Bold"/>
                <a:cs typeface="Arimo Bold"/>
                <a:sym typeface="Arimo Bold"/>
              </a:rPr>
              <a:t>b. Dampak Negatif</a:t>
            </a:r>
          </a:p>
          <a:p>
            <a:pPr algn="ctr">
              <a:lnSpc>
                <a:spcPts val="3883"/>
              </a:lnSpc>
              <a:spcBef>
                <a:spcPct val="0"/>
              </a:spcBef>
            </a:pPr>
            <a:r>
              <a:rPr lang="en-US" sz="2773">
                <a:solidFill>
                  <a:srgbClr val="714131"/>
                </a:solidFill>
                <a:latin typeface="Arimo"/>
                <a:ea typeface="Arimo"/>
                <a:cs typeface="Arimo"/>
                <a:sym typeface="Arimo"/>
              </a:rPr>
              <a:t>Pengangguran karena mesin menggantikan tenaga manusia.</a:t>
            </a:r>
          </a:p>
          <a:p>
            <a:pPr algn="ctr">
              <a:lnSpc>
                <a:spcPts val="3883"/>
              </a:lnSpc>
              <a:spcBef>
                <a:spcPct val="0"/>
              </a:spcBef>
            </a:pPr>
            <a:r>
              <a:rPr lang="en-US" sz="2773">
                <a:solidFill>
                  <a:srgbClr val="714131"/>
                </a:solidFill>
                <a:latin typeface="Arimo"/>
                <a:ea typeface="Arimo"/>
                <a:cs typeface="Arimo"/>
                <a:sym typeface="Arimo"/>
              </a:rPr>
              <a:t>Kerusakan lingkungan (polusi).</a:t>
            </a:r>
          </a:p>
          <a:p>
            <a:pPr algn="ctr">
              <a:lnSpc>
                <a:spcPts val="3883"/>
              </a:lnSpc>
              <a:spcBef>
                <a:spcPct val="0"/>
              </a:spcBef>
            </a:pPr>
            <a:r>
              <a:rPr lang="en-US" sz="2773">
                <a:solidFill>
                  <a:srgbClr val="714131"/>
                </a:solidFill>
                <a:latin typeface="Arimo"/>
                <a:ea typeface="Arimo"/>
                <a:cs typeface="Arimo"/>
                <a:sym typeface="Arimo"/>
              </a:rPr>
              <a:t>Urbanisasi berlebihan → pemukiman kumuh.</a:t>
            </a:r>
          </a:p>
          <a:p>
            <a:pPr algn="ctr">
              <a:lnSpc>
                <a:spcPts val="3883"/>
              </a:lnSpc>
              <a:spcBef>
                <a:spcPct val="0"/>
              </a:spcBef>
            </a:pPr>
            <a:r>
              <a:rPr lang="en-US" sz="2773">
                <a:solidFill>
                  <a:srgbClr val="714131"/>
                </a:solidFill>
                <a:latin typeface="Arimo"/>
                <a:ea typeface="Arimo"/>
                <a:cs typeface="Arimo"/>
                <a:sym typeface="Arimo"/>
              </a:rPr>
              <a:t>Kesenjangan ekonomi antara pemilik modal dan pekerja.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-20174" b="-2818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54678" y="2937845"/>
            <a:ext cx="15669308" cy="5539289"/>
            <a:chOff x="0" y="0"/>
            <a:chExt cx="4126896" cy="14589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26896" cy="1458907"/>
            </a:xfrm>
            <a:custGeom>
              <a:avLst/>
              <a:gdLst/>
              <a:ahLst/>
              <a:cxnLst/>
              <a:rect r="r" b="b" t="t" l="l"/>
              <a:pathLst>
                <a:path h="1458907" w="4126896">
                  <a:moveTo>
                    <a:pt x="25198" y="0"/>
                  </a:moveTo>
                  <a:lnTo>
                    <a:pt x="4101698" y="0"/>
                  </a:lnTo>
                  <a:cubicBezTo>
                    <a:pt x="4108381" y="0"/>
                    <a:pt x="4114790" y="2655"/>
                    <a:pt x="4119516" y="7380"/>
                  </a:cubicBezTo>
                  <a:cubicBezTo>
                    <a:pt x="4124241" y="12106"/>
                    <a:pt x="4126896" y="18515"/>
                    <a:pt x="4126896" y="25198"/>
                  </a:cubicBezTo>
                  <a:lnTo>
                    <a:pt x="4126896" y="1433709"/>
                  </a:lnTo>
                  <a:cubicBezTo>
                    <a:pt x="4126896" y="1440392"/>
                    <a:pt x="4124241" y="1446801"/>
                    <a:pt x="4119516" y="1451527"/>
                  </a:cubicBezTo>
                  <a:cubicBezTo>
                    <a:pt x="4114790" y="1456253"/>
                    <a:pt x="4108381" y="1458907"/>
                    <a:pt x="4101698" y="1458907"/>
                  </a:cubicBezTo>
                  <a:lnTo>
                    <a:pt x="25198" y="1458907"/>
                  </a:lnTo>
                  <a:cubicBezTo>
                    <a:pt x="18515" y="1458907"/>
                    <a:pt x="12106" y="1456253"/>
                    <a:pt x="7380" y="1451527"/>
                  </a:cubicBezTo>
                  <a:cubicBezTo>
                    <a:pt x="2655" y="1446801"/>
                    <a:pt x="0" y="1440392"/>
                    <a:pt x="0" y="1433709"/>
                  </a:cubicBezTo>
                  <a:lnTo>
                    <a:pt x="0" y="25198"/>
                  </a:lnTo>
                  <a:cubicBezTo>
                    <a:pt x="0" y="18515"/>
                    <a:pt x="2655" y="12106"/>
                    <a:pt x="7380" y="7380"/>
                  </a:cubicBezTo>
                  <a:cubicBezTo>
                    <a:pt x="12106" y="2655"/>
                    <a:pt x="18515" y="0"/>
                    <a:pt x="2519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232649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126896" cy="15065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613583" y="8580819"/>
            <a:ext cx="21378217" cy="11593050"/>
          </a:xfrm>
          <a:custGeom>
            <a:avLst/>
            <a:gdLst/>
            <a:ahLst/>
            <a:cxnLst/>
            <a:rect r="r" b="b" t="t" l="l"/>
            <a:pathLst>
              <a:path h="11593050" w="21378217">
                <a:moveTo>
                  <a:pt x="0" y="0"/>
                </a:moveTo>
                <a:lnTo>
                  <a:pt x="21378216" y="0"/>
                </a:lnTo>
                <a:lnTo>
                  <a:pt x="21378216" y="11593050"/>
                </a:lnTo>
                <a:lnTo>
                  <a:pt x="0" y="11593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00785" y="8387269"/>
            <a:ext cx="2509301" cy="2274054"/>
          </a:xfrm>
          <a:custGeom>
            <a:avLst/>
            <a:gdLst/>
            <a:ahLst/>
            <a:cxnLst/>
            <a:rect r="r" b="b" t="t" l="l"/>
            <a:pathLst>
              <a:path h="2274054" w="2509301">
                <a:moveTo>
                  <a:pt x="0" y="0"/>
                </a:moveTo>
                <a:lnTo>
                  <a:pt x="2509301" y="0"/>
                </a:lnTo>
                <a:lnTo>
                  <a:pt x="2509301" y="2274054"/>
                </a:lnTo>
                <a:lnTo>
                  <a:pt x="0" y="22740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09109" y="8580819"/>
            <a:ext cx="1383352" cy="1731896"/>
          </a:xfrm>
          <a:custGeom>
            <a:avLst/>
            <a:gdLst/>
            <a:ahLst/>
            <a:cxnLst/>
            <a:rect r="r" b="b" t="t" l="l"/>
            <a:pathLst>
              <a:path h="1731896" w="1383352">
                <a:moveTo>
                  <a:pt x="0" y="0"/>
                </a:moveTo>
                <a:lnTo>
                  <a:pt x="1383352" y="0"/>
                </a:lnTo>
                <a:lnTo>
                  <a:pt x="1383352" y="1731896"/>
                </a:lnTo>
                <a:lnTo>
                  <a:pt x="0" y="17318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97175" y="4343279"/>
            <a:ext cx="531525" cy="465749"/>
          </a:xfrm>
          <a:custGeom>
            <a:avLst/>
            <a:gdLst/>
            <a:ahLst/>
            <a:cxnLst/>
            <a:rect r="r" b="b" t="t" l="l"/>
            <a:pathLst>
              <a:path h="465749" w="531525">
                <a:moveTo>
                  <a:pt x="0" y="0"/>
                </a:moveTo>
                <a:lnTo>
                  <a:pt x="531525" y="0"/>
                </a:lnTo>
                <a:lnTo>
                  <a:pt x="531525" y="465748"/>
                </a:lnTo>
                <a:lnTo>
                  <a:pt x="0" y="4657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5642956" y="-86648"/>
            <a:ext cx="6295644" cy="7583452"/>
          </a:xfrm>
          <a:custGeom>
            <a:avLst/>
            <a:gdLst/>
            <a:ahLst/>
            <a:cxnLst/>
            <a:rect r="r" b="b" t="t" l="l"/>
            <a:pathLst>
              <a:path h="7583452" w="6295644">
                <a:moveTo>
                  <a:pt x="6295644" y="0"/>
                </a:moveTo>
                <a:lnTo>
                  <a:pt x="0" y="0"/>
                </a:lnTo>
                <a:lnTo>
                  <a:pt x="0" y="7583452"/>
                </a:lnTo>
                <a:lnTo>
                  <a:pt x="6295644" y="7583452"/>
                </a:lnTo>
                <a:lnTo>
                  <a:pt x="6295644" y="0"/>
                </a:lnTo>
                <a:close/>
              </a:path>
            </a:pathLst>
          </a:custGeom>
          <a:blipFill>
            <a:blip r:embed="rId7"/>
            <a:stretch>
              <a:fillRect l="0" t="0" r="0" b="-852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24774" y="2112689"/>
            <a:ext cx="1984744" cy="472730"/>
          </a:xfrm>
          <a:custGeom>
            <a:avLst/>
            <a:gdLst/>
            <a:ahLst/>
            <a:cxnLst/>
            <a:rect r="r" b="b" t="t" l="l"/>
            <a:pathLst>
              <a:path h="472730" w="1984744">
                <a:moveTo>
                  <a:pt x="0" y="0"/>
                </a:moveTo>
                <a:lnTo>
                  <a:pt x="1984744" y="0"/>
                </a:lnTo>
                <a:lnTo>
                  <a:pt x="1984744" y="472731"/>
                </a:lnTo>
                <a:lnTo>
                  <a:pt x="0" y="4727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37634" b="-164762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582865" y="1483742"/>
            <a:ext cx="1144772" cy="272664"/>
          </a:xfrm>
          <a:custGeom>
            <a:avLst/>
            <a:gdLst/>
            <a:ahLst/>
            <a:cxnLst/>
            <a:rect r="r" b="b" t="t" l="l"/>
            <a:pathLst>
              <a:path h="272664" w="1144772">
                <a:moveTo>
                  <a:pt x="0" y="0"/>
                </a:moveTo>
                <a:lnTo>
                  <a:pt x="1144772" y="0"/>
                </a:lnTo>
                <a:lnTo>
                  <a:pt x="1144772" y="272664"/>
                </a:lnTo>
                <a:lnTo>
                  <a:pt x="0" y="2726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37634" b="-164762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809710" y="1293242"/>
            <a:ext cx="799808" cy="190500"/>
          </a:xfrm>
          <a:custGeom>
            <a:avLst/>
            <a:gdLst/>
            <a:ahLst/>
            <a:cxnLst/>
            <a:rect r="r" b="b" t="t" l="l"/>
            <a:pathLst>
              <a:path h="190500" w="799808">
                <a:moveTo>
                  <a:pt x="0" y="0"/>
                </a:moveTo>
                <a:lnTo>
                  <a:pt x="799808" y="0"/>
                </a:lnTo>
                <a:lnTo>
                  <a:pt x="799808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37634" b="-164762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54678" y="540782"/>
            <a:ext cx="1144772" cy="272664"/>
          </a:xfrm>
          <a:custGeom>
            <a:avLst/>
            <a:gdLst/>
            <a:ahLst/>
            <a:cxnLst/>
            <a:rect r="r" b="b" t="t" l="l"/>
            <a:pathLst>
              <a:path h="272664" w="1144772">
                <a:moveTo>
                  <a:pt x="0" y="0"/>
                </a:moveTo>
                <a:lnTo>
                  <a:pt x="1144772" y="0"/>
                </a:lnTo>
                <a:lnTo>
                  <a:pt x="1144772" y="272664"/>
                </a:lnTo>
                <a:lnTo>
                  <a:pt x="0" y="2726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9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37634" b="-164762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426699" y="7688646"/>
            <a:ext cx="531525" cy="465749"/>
          </a:xfrm>
          <a:custGeom>
            <a:avLst/>
            <a:gdLst/>
            <a:ahLst/>
            <a:cxnLst/>
            <a:rect r="r" b="b" t="t" l="l"/>
            <a:pathLst>
              <a:path h="465749" w="531525">
                <a:moveTo>
                  <a:pt x="0" y="0"/>
                </a:moveTo>
                <a:lnTo>
                  <a:pt x="531525" y="0"/>
                </a:lnTo>
                <a:lnTo>
                  <a:pt x="531525" y="465749"/>
                </a:lnTo>
                <a:lnTo>
                  <a:pt x="0" y="4657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527064" y="-152400"/>
            <a:ext cx="14230461" cy="2727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47"/>
              </a:lnSpc>
            </a:pPr>
            <a:r>
              <a:rPr lang="en-US" sz="7819">
                <a:solidFill>
                  <a:srgbClr val="714131"/>
                </a:solidFill>
                <a:latin typeface="Rubik Spray Paint"/>
                <a:ea typeface="Rubik Spray Paint"/>
                <a:cs typeface="Rubik Spray Paint"/>
                <a:sym typeface="Rubik Spray Paint"/>
              </a:rPr>
              <a:t>CONTOH PENERAPAN REVOLUSI INDUSTRI 4.0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43712" y="8658348"/>
            <a:ext cx="1383352" cy="1731896"/>
          </a:xfrm>
          <a:custGeom>
            <a:avLst/>
            <a:gdLst/>
            <a:ahLst/>
            <a:cxnLst/>
            <a:rect r="r" b="b" t="t" l="l"/>
            <a:pathLst>
              <a:path h="1731896" w="1383352">
                <a:moveTo>
                  <a:pt x="0" y="0"/>
                </a:moveTo>
                <a:lnTo>
                  <a:pt x="1383352" y="0"/>
                </a:lnTo>
                <a:lnTo>
                  <a:pt x="1383352" y="1731896"/>
                </a:lnTo>
                <a:lnTo>
                  <a:pt x="0" y="17318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209614" y="3410570"/>
            <a:ext cx="10806096" cy="4230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38075" indent="-519038" lvl="1">
              <a:lnSpc>
                <a:spcPts val="6731"/>
              </a:lnSpc>
              <a:buFont typeface="Arial"/>
              <a:buChar char="•"/>
            </a:pPr>
            <a:r>
              <a:rPr lang="en-US" sz="4808">
                <a:solidFill>
                  <a:srgbClr val="714131"/>
                </a:solidFill>
                <a:latin typeface="Arimo"/>
                <a:ea typeface="Arimo"/>
                <a:cs typeface="Arimo"/>
                <a:sym typeface="Arimo"/>
              </a:rPr>
              <a:t>E-commerce (Shopee, Tokopedia).</a:t>
            </a:r>
          </a:p>
          <a:p>
            <a:pPr algn="just" marL="1038075" indent="-519038" lvl="1">
              <a:lnSpc>
                <a:spcPts val="6731"/>
              </a:lnSpc>
              <a:buFont typeface="Arial"/>
              <a:buChar char="•"/>
            </a:pPr>
            <a:r>
              <a:rPr lang="en-US" sz="4808">
                <a:solidFill>
                  <a:srgbClr val="714131"/>
                </a:solidFill>
                <a:latin typeface="Arimo"/>
                <a:ea typeface="Arimo"/>
                <a:cs typeface="Arimo"/>
                <a:sym typeface="Arimo"/>
              </a:rPr>
              <a:t>AI seperti ChatGPT, asisten virtual.</a:t>
            </a:r>
          </a:p>
          <a:p>
            <a:pPr algn="just" marL="1038075" indent="-519038" lvl="1">
              <a:lnSpc>
                <a:spcPts val="6731"/>
              </a:lnSpc>
              <a:buFont typeface="Arial"/>
              <a:buChar char="•"/>
            </a:pPr>
            <a:r>
              <a:rPr lang="en-US" sz="4808">
                <a:solidFill>
                  <a:srgbClr val="714131"/>
                </a:solidFill>
                <a:latin typeface="Arimo"/>
                <a:ea typeface="Arimo"/>
                <a:cs typeface="Arimo"/>
                <a:sym typeface="Arimo"/>
              </a:rPr>
              <a:t>Transportasi online (Gojek, Grab).</a:t>
            </a:r>
          </a:p>
          <a:p>
            <a:pPr algn="just" marL="1038075" indent="-519038" lvl="1">
              <a:lnSpc>
                <a:spcPts val="6731"/>
              </a:lnSpc>
              <a:buFont typeface="Arial"/>
              <a:buChar char="•"/>
            </a:pPr>
            <a:r>
              <a:rPr lang="en-US" sz="4808">
                <a:solidFill>
                  <a:srgbClr val="714131"/>
                </a:solidFill>
                <a:latin typeface="Arimo"/>
                <a:ea typeface="Arimo"/>
                <a:cs typeface="Arimo"/>
                <a:sym typeface="Arimo"/>
              </a:rPr>
              <a:t>Smart factory (pabrik otomatis).</a:t>
            </a:r>
          </a:p>
          <a:p>
            <a:pPr algn="just" marL="1038075" indent="-519038" lvl="1">
              <a:lnSpc>
                <a:spcPts val="6731"/>
              </a:lnSpc>
              <a:buFont typeface="Arial"/>
              <a:buChar char="•"/>
            </a:pPr>
            <a:r>
              <a:rPr lang="en-US" sz="4808">
                <a:solidFill>
                  <a:srgbClr val="714131"/>
                </a:solidFill>
                <a:latin typeface="Arimo"/>
                <a:ea typeface="Arimo"/>
                <a:cs typeface="Arimo"/>
                <a:sym typeface="Arimo"/>
              </a:rPr>
              <a:t>Smart home (rumah dengan IoT).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99985" y="7151255"/>
            <a:ext cx="21378217" cy="11593050"/>
          </a:xfrm>
          <a:custGeom>
            <a:avLst/>
            <a:gdLst/>
            <a:ahLst/>
            <a:cxnLst/>
            <a:rect r="r" b="b" t="t" l="l"/>
            <a:pathLst>
              <a:path h="11593050" w="21378217">
                <a:moveTo>
                  <a:pt x="0" y="0"/>
                </a:moveTo>
                <a:lnTo>
                  <a:pt x="21378217" y="0"/>
                </a:lnTo>
                <a:lnTo>
                  <a:pt x="21378217" y="11593050"/>
                </a:lnTo>
                <a:lnTo>
                  <a:pt x="0" y="11593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11043" y="1937976"/>
            <a:ext cx="15587357" cy="4873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621"/>
              </a:lnSpc>
            </a:pPr>
            <a:r>
              <a:rPr lang="en-US" sz="19197">
                <a:solidFill>
                  <a:srgbClr val="714131"/>
                </a:solidFill>
                <a:latin typeface="Rubik Spray Paint"/>
                <a:ea typeface="Rubik Spray Paint"/>
                <a:cs typeface="Rubik Spray Paint"/>
                <a:sym typeface="Rubik Spray Paint"/>
              </a:rPr>
              <a:t>TERIMA KASIH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1977336" y="1773929"/>
            <a:ext cx="9521136" cy="9208112"/>
          </a:xfrm>
          <a:custGeom>
            <a:avLst/>
            <a:gdLst/>
            <a:ahLst/>
            <a:cxnLst/>
            <a:rect r="r" b="b" t="t" l="l"/>
            <a:pathLst>
              <a:path h="9208112" w="9521136">
                <a:moveTo>
                  <a:pt x="0" y="0"/>
                </a:moveTo>
                <a:lnTo>
                  <a:pt x="9521136" y="0"/>
                </a:lnTo>
                <a:lnTo>
                  <a:pt x="9521136" y="9208113"/>
                </a:lnTo>
                <a:lnTo>
                  <a:pt x="0" y="9208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67459" y="2031493"/>
            <a:ext cx="5989469" cy="7833335"/>
          </a:xfrm>
          <a:custGeom>
            <a:avLst/>
            <a:gdLst/>
            <a:ahLst/>
            <a:cxnLst/>
            <a:rect r="r" b="b" t="t" l="l"/>
            <a:pathLst>
              <a:path h="7833335" w="5989469">
                <a:moveTo>
                  <a:pt x="0" y="0"/>
                </a:moveTo>
                <a:lnTo>
                  <a:pt x="5989470" y="0"/>
                </a:lnTo>
                <a:lnTo>
                  <a:pt x="5989470" y="7833335"/>
                </a:lnTo>
                <a:lnTo>
                  <a:pt x="0" y="78333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148796" y="6745866"/>
            <a:ext cx="5940880" cy="3118962"/>
          </a:xfrm>
          <a:custGeom>
            <a:avLst/>
            <a:gdLst/>
            <a:ahLst/>
            <a:cxnLst/>
            <a:rect r="r" b="b" t="t" l="l"/>
            <a:pathLst>
              <a:path h="3118962" w="5940880">
                <a:moveTo>
                  <a:pt x="0" y="0"/>
                </a:moveTo>
                <a:lnTo>
                  <a:pt x="5940880" y="0"/>
                </a:lnTo>
                <a:lnTo>
                  <a:pt x="5940880" y="3118962"/>
                </a:lnTo>
                <a:lnTo>
                  <a:pt x="0" y="31189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149581" y="7411330"/>
            <a:ext cx="3940095" cy="3570711"/>
          </a:xfrm>
          <a:custGeom>
            <a:avLst/>
            <a:gdLst/>
            <a:ahLst/>
            <a:cxnLst/>
            <a:rect r="r" b="b" t="t" l="l"/>
            <a:pathLst>
              <a:path h="3570711" w="3940095">
                <a:moveTo>
                  <a:pt x="0" y="0"/>
                </a:moveTo>
                <a:lnTo>
                  <a:pt x="3940095" y="0"/>
                </a:lnTo>
                <a:lnTo>
                  <a:pt x="3940095" y="3570712"/>
                </a:lnTo>
                <a:lnTo>
                  <a:pt x="0" y="35707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434808" y="8489535"/>
            <a:ext cx="1684428" cy="2108830"/>
          </a:xfrm>
          <a:custGeom>
            <a:avLst/>
            <a:gdLst/>
            <a:ahLst/>
            <a:cxnLst/>
            <a:rect r="r" b="b" t="t" l="l"/>
            <a:pathLst>
              <a:path h="2108830" w="1684428">
                <a:moveTo>
                  <a:pt x="0" y="0"/>
                </a:moveTo>
                <a:lnTo>
                  <a:pt x="1684428" y="0"/>
                </a:lnTo>
                <a:lnTo>
                  <a:pt x="1684428" y="2108831"/>
                </a:lnTo>
                <a:lnTo>
                  <a:pt x="0" y="21088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217052" y="1401594"/>
            <a:ext cx="1144772" cy="272664"/>
          </a:xfrm>
          <a:custGeom>
            <a:avLst/>
            <a:gdLst/>
            <a:ahLst/>
            <a:cxnLst/>
            <a:rect r="r" b="b" t="t" l="l"/>
            <a:pathLst>
              <a:path h="272664" w="1144772">
                <a:moveTo>
                  <a:pt x="0" y="0"/>
                </a:moveTo>
                <a:lnTo>
                  <a:pt x="1144772" y="0"/>
                </a:lnTo>
                <a:lnTo>
                  <a:pt x="1144772" y="272664"/>
                </a:lnTo>
                <a:lnTo>
                  <a:pt x="0" y="2726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49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-37634" b="-164762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477335" y="1575689"/>
            <a:ext cx="799808" cy="190500"/>
          </a:xfrm>
          <a:custGeom>
            <a:avLst/>
            <a:gdLst/>
            <a:ahLst/>
            <a:cxnLst/>
            <a:rect r="r" b="b" t="t" l="l"/>
            <a:pathLst>
              <a:path h="190500" w="799808">
                <a:moveTo>
                  <a:pt x="0" y="0"/>
                </a:moveTo>
                <a:lnTo>
                  <a:pt x="799809" y="0"/>
                </a:lnTo>
                <a:lnTo>
                  <a:pt x="799809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49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-37634" b="-164762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850343" y="756036"/>
            <a:ext cx="1144772" cy="272664"/>
          </a:xfrm>
          <a:custGeom>
            <a:avLst/>
            <a:gdLst/>
            <a:ahLst/>
            <a:cxnLst/>
            <a:rect r="r" b="b" t="t" l="l"/>
            <a:pathLst>
              <a:path h="272664" w="1144772">
                <a:moveTo>
                  <a:pt x="0" y="0"/>
                </a:moveTo>
                <a:lnTo>
                  <a:pt x="1144772" y="0"/>
                </a:lnTo>
                <a:lnTo>
                  <a:pt x="1144772" y="272664"/>
                </a:lnTo>
                <a:lnTo>
                  <a:pt x="0" y="2726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49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-37634" b="-164762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08360" y="1028700"/>
            <a:ext cx="1984744" cy="472730"/>
          </a:xfrm>
          <a:custGeom>
            <a:avLst/>
            <a:gdLst/>
            <a:ahLst/>
            <a:cxnLst/>
            <a:rect r="r" b="b" t="t" l="l"/>
            <a:pathLst>
              <a:path h="472730" w="1984744">
                <a:moveTo>
                  <a:pt x="0" y="0"/>
                </a:moveTo>
                <a:lnTo>
                  <a:pt x="1984744" y="0"/>
                </a:lnTo>
                <a:lnTo>
                  <a:pt x="1984744" y="472730"/>
                </a:lnTo>
                <a:lnTo>
                  <a:pt x="0" y="4727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49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-37634" b="-164762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66146" y="1537926"/>
            <a:ext cx="1344897" cy="320330"/>
          </a:xfrm>
          <a:custGeom>
            <a:avLst/>
            <a:gdLst/>
            <a:ahLst/>
            <a:cxnLst/>
            <a:rect r="r" b="b" t="t" l="l"/>
            <a:pathLst>
              <a:path h="320330" w="1344897">
                <a:moveTo>
                  <a:pt x="0" y="0"/>
                </a:moveTo>
                <a:lnTo>
                  <a:pt x="1344897" y="0"/>
                </a:lnTo>
                <a:lnTo>
                  <a:pt x="1344897" y="320330"/>
                </a:lnTo>
                <a:lnTo>
                  <a:pt x="0" y="3203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49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-37634" b="-164762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411244" y="1602841"/>
            <a:ext cx="799808" cy="190500"/>
          </a:xfrm>
          <a:custGeom>
            <a:avLst/>
            <a:gdLst/>
            <a:ahLst/>
            <a:cxnLst/>
            <a:rect r="r" b="b" t="t" l="l"/>
            <a:pathLst>
              <a:path h="190500" w="799808">
                <a:moveTo>
                  <a:pt x="0" y="0"/>
                </a:moveTo>
                <a:lnTo>
                  <a:pt x="799808" y="0"/>
                </a:lnTo>
                <a:lnTo>
                  <a:pt x="799808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49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-37634" b="-164762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DAG5SdCQt6c</dc:identifier>
  <dcterms:modified xsi:type="dcterms:W3CDTF">2011-08-01T06:04:30Z</dcterms:modified>
  <cp:revision>1</cp:revision>
  <dc:title>revolusi</dc:title>
</cp:coreProperties>
</file>